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5" r:id="rId5"/>
    <p:sldId id="261" r:id="rId6"/>
    <p:sldId id="260" r:id="rId7"/>
    <p:sldId id="262" r:id="rId8"/>
    <p:sldId id="258" r:id="rId9"/>
    <p:sldId id="264" r:id="rId10"/>
    <p:sldId id="263" r:id="rId11"/>
    <p:sldId id="268" r:id="rId12"/>
    <p:sldId id="269" r:id="rId13"/>
    <p:sldId id="266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aret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94622" autoAdjust="0"/>
  </p:normalViewPr>
  <p:slideViewPr>
    <p:cSldViewPr>
      <p:cViewPr varScale="1">
        <p:scale>
          <a:sx n="43" d="100"/>
          <a:sy n="43" d="100"/>
        </p:scale>
        <p:origin x="105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B57BC-9921-43B8-8E2C-440822061C1D}" type="datetimeFigureOut">
              <a:rPr lang="en-ID" smtClean="0"/>
              <a:t>28/08/2023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0E932-8E0D-48B7-AA09-CABCD0A5D3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054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0E932-8E0D-48B7-AA09-CABCD0A5D367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362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jpeg"/><Relationship Id="rId5" Type="http://schemas.openxmlformats.org/officeDocument/2006/relationships/image" Target="../media/image3.svg"/><Relationship Id="rId10" Type="http://schemas.openxmlformats.org/officeDocument/2006/relationships/image" Target="../media/image19.sv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0800000">
            <a:off x="-999310" y="7512783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50699" y="672910"/>
            <a:ext cx="15986602" cy="8941179"/>
          </a:xfrm>
          <a:custGeom>
            <a:avLst/>
            <a:gdLst/>
            <a:ahLst/>
            <a:cxnLst/>
            <a:rect l="l" t="t" r="r" b="b"/>
            <a:pathLst>
              <a:path w="15986602" h="8941179">
                <a:moveTo>
                  <a:pt x="0" y="0"/>
                </a:moveTo>
                <a:lnTo>
                  <a:pt x="15986602" y="0"/>
                </a:lnTo>
                <a:lnTo>
                  <a:pt x="15986602" y="8941180"/>
                </a:lnTo>
                <a:lnTo>
                  <a:pt x="0" y="894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-492843" y="6520632"/>
            <a:ext cx="3043085" cy="4868936"/>
          </a:xfrm>
          <a:custGeom>
            <a:avLst/>
            <a:gdLst/>
            <a:ahLst/>
            <a:cxnLst/>
            <a:rect l="l" t="t" r="r" b="b"/>
            <a:pathLst>
              <a:path w="3043085" h="4868936">
                <a:moveTo>
                  <a:pt x="0" y="0"/>
                </a:moveTo>
                <a:lnTo>
                  <a:pt x="3043086" y="0"/>
                </a:lnTo>
                <a:lnTo>
                  <a:pt x="3043086" y="4868937"/>
                </a:lnTo>
                <a:lnTo>
                  <a:pt x="0" y="4868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3337232" y="3430966"/>
            <a:ext cx="11613535" cy="358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5"/>
              </a:lnSpc>
            </a:pPr>
            <a:r>
              <a:rPr lang="en-US" sz="13177" spc="645">
                <a:solidFill>
                  <a:srgbClr val="B76A32"/>
                </a:solidFill>
                <a:latin typeface="Bobby Jones Soft Bold"/>
              </a:rPr>
              <a:t>Tugas</a:t>
            </a:r>
          </a:p>
          <a:p>
            <a:pPr algn="ctr">
              <a:lnSpc>
                <a:spcPts val="13835"/>
              </a:lnSpc>
            </a:pPr>
            <a:r>
              <a:rPr lang="en-US" sz="13177" spc="645">
                <a:solidFill>
                  <a:srgbClr val="B76A32"/>
                </a:solidFill>
                <a:latin typeface="Bobby Jones Soft Bold"/>
              </a:rPr>
              <a:t>Kelompok</a:t>
            </a:r>
          </a:p>
        </p:txBody>
      </p:sp>
      <p:sp>
        <p:nvSpPr>
          <p:cNvPr id="7" name="Freeform 7"/>
          <p:cNvSpPr/>
          <p:nvPr/>
        </p:nvSpPr>
        <p:spPr>
          <a:xfrm rot="8169294">
            <a:off x="16503446" y="-1405768"/>
            <a:ext cx="3043085" cy="4868936"/>
          </a:xfrm>
          <a:custGeom>
            <a:avLst/>
            <a:gdLst/>
            <a:ahLst/>
            <a:cxnLst/>
            <a:rect l="l" t="t" r="r" b="b"/>
            <a:pathLst>
              <a:path w="3043085" h="4868936">
                <a:moveTo>
                  <a:pt x="0" y="0"/>
                </a:moveTo>
                <a:lnTo>
                  <a:pt x="3043085" y="0"/>
                </a:lnTo>
                <a:lnTo>
                  <a:pt x="3043085" y="4868936"/>
                </a:lnTo>
                <a:lnTo>
                  <a:pt x="0" y="4868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6052431" y="8472945"/>
            <a:ext cx="618313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</a:pPr>
            <a:r>
              <a:rPr lang="en-US" sz="3677" dirty="0">
                <a:solidFill>
                  <a:srgbClr val="FFF5F0"/>
                </a:solidFill>
                <a:latin typeface="Genty Sans Bold"/>
              </a:rPr>
              <a:t>Oleh </a:t>
            </a:r>
            <a:r>
              <a:rPr lang="en-US" sz="3677" dirty="0" err="1">
                <a:solidFill>
                  <a:srgbClr val="FFF5F0"/>
                </a:solidFill>
                <a:latin typeface="Genty Sans Bold"/>
              </a:rPr>
              <a:t>Kelompok</a:t>
            </a:r>
            <a:r>
              <a:rPr lang="en-US" sz="3677" dirty="0">
                <a:solidFill>
                  <a:srgbClr val="FFF5F0"/>
                </a:solidFill>
                <a:latin typeface="Genty Sans Bold"/>
              </a:rPr>
              <a:t>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2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5268064" y="1162050"/>
            <a:ext cx="7751873" cy="74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000" spc="294" dirty="0" err="1">
                <a:solidFill>
                  <a:srgbClr val="74490C"/>
                </a:solidFill>
                <a:latin typeface="Bobby Jones Soft Bold"/>
              </a:rPr>
              <a:t>Jenis</a:t>
            </a:r>
            <a:r>
              <a:rPr lang="en-US" sz="6000" spc="294" dirty="0">
                <a:solidFill>
                  <a:srgbClr val="74490C"/>
                </a:solidFill>
                <a:latin typeface="Bobby Jones Soft Bold"/>
              </a:rPr>
              <a:t> </a:t>
            </a:r>
            <a:r>
              <a:rPr lang="en-US" sz="6000" spc="294" dirty="0" err="1">
                <a:solidFill>
                  <a:srgbClr val="74490C"/>
                </a:solidFill>
                <a:latin typeface="Bobby Jones Soft Bold"/>
              </a:rPr>
              <a:t>aplikasi</a:t>
            </a:r>
            <a:endParaRPr lang="en-US" sz="6000" spc="294" dirty="0">
              <a:solidFill>
                <a:srgbClr val="74490C"/>
              </a:solidFill>
              <a:latin typeface="Bobby Jones Soft Bold"/>
            </a:endParaRPr>
          </a:p>
        </p:txBody>
      </p:sp>
      <p:sp>
        <p:nvSpPr>
          <p:cNvPr id="41" name="Freeform 41"/>
          <p:cNvSpPr/>
          <p:nvPr/>
        </p:nvSpPr>
        <p:spPr>
          <a:xfrm rot="-10800000">
            <a:off x="-1293821" y="8660041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50086683-E523-B835-3EEB-1B9F5C8D8BB4}"/>
              </a:ext>
            </a:extLst>
          </p:cNvPr>
          <p:cNvSpPr txBox="1"/>
          <p:nvPr/>
        </p:nvSpPr>
        <p:spPr>
          <a:xfrm>
            <a:off x="3848099" y="2552700"/>
            <a:ext cx="10591800" cy="6361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Simulasi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Sains dan Teknik: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fisika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kimia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meteorologi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ilmu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mensimulasikan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fenomena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alam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kompleks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Pengolahan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Citra dan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Grafik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industri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kreatif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grafik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pemrosesan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dan video yang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Kecerdasan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Buatan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Pembelajaran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Mesin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AI dan Machine Learning,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melatih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kompleks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pada volume data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Bioinformatika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Genomika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ilmu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biologi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membantu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genom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perumusan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obat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3200" kern="100" dirty="0">
                <a:effectLst/>
                <a:latin typeface="Genty Sans Bold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Genty Sans Bold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4D394782-6592-8E52-F5F6-1DDA159E61B7}"/>
              </a:ext>
            </a:extLst>
          </p:cNvPr>
          <p:cNvSpPr/>
          <p:nvPr/>
        </p:nvSpPr>
        <p:spPr>
          <a:xfrm>
            <a:off x="16727" y="5706429"/>
            <a:ext cx="3043085" cy="4868936"/>
          </a:xfrm>
          <a:custGeom>
            <a:avLst/>
            <a:gdLst/>
            <a:ahLst/>
            <a:cxnLst/>
            <a:rect l="l" t="t" r="r" b="b"/>
            <a:pathLst>
              <a:path w="3043085" h="4868936">
                <a:moveTo>
                  <a:pt x="0" y="0"/>
                </a:moveTo>
                <a:lnTo>
                  <a:pt x="3043086" y="0"/>
                </a:lnTo>
                <a:lnTo>
                  <a:pt x="3043086" y="4868937"/>
                </a:lnTo>
                <a:lnTo>
                  <a:pt x="0" y="4868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0800000">
            <a:off x="-999310" y="7512783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50699" y="342900"/>
            <a:ext cx="15986602" cy="8941179"/>
          </a:xfrm>
          <a:custGeom>
            <a:avLst/>
            <a:gdLst/>
            <a:ahLst/>
            <a:cxnLst/>
            <a:rect l="l" t="t" r="r" b="b"/>
            <a:pathLst>
              <a:path w="15986602" h="8941179">
                <a:moveTo>
                  <a:pt x="0" y="0"/>
                </a:moveTo>
                <a:lnTo>
                  <a:pt x="15986602" y="0"/>
                </a:lnTo>
                <a:lnTo>
                  <a:pt x="15986602" y="8941180"/>
                </a:lnTo>
                <a:lnTo>
                  <a:pt x="0" y="894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5" name="TextBox 5"/>
          <p:cNvSpPr txBox="1"/>
          <p:nvPr/>
        </p:nvSpPr>
        <p:spPr>
          <a:xfrm>
            <a:off x="5339756" y="2425226"/>
            <a:ext cx="7637966" cy="741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000" spc="294" dirty="0" err="1">
                <a:solidFill>
                  <a:srgbClr val="FFF5F0"/>
                </a:solidFill>
                <a:latin typeface="Bobby Jones Soft Bold"/>
              </a:rPr>
              <a:t>Studi</a:t>
            </a:r>
            <a:r>
              <a:rPr lang="en-US" sz="6000" spc="294" dirty="0">
                <a:solidFill>
                  <a:srgbClr val="FFF5F0"/>
                </a:solidFill>
                <a:latin typeface="Bobby Jones Soft Bold"/>
              </a:rPr>
              <a:t> </a:t>
            </a:r>
            <a:r>
              <a:rPr lang="en-US" sz="6000" spc="294" dirty="0" err="1">
                <a:solidFill>
                  <a:srgbClr val="FFF5F0"/>
                </a:solidFill>
                <a:latin typeface="Bobby Jones Soft Bold"/>
              </a:rPr>
              <a:t>kasus</a:t>
            </a:r>
            <a:endParaRPr lang="en-US" sz="6000" spc="294" dirty="0">
              <a:solidFill>
                <a:srgbClr val="FFF5F0"/>
              </a:solidFill>
              <a:latin typeface="Bobby Jones Sof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13417" y="3836318"/>
            <a:ext cx="9290644" cy="4611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Penerapan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Industri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sektor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industri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manufaktur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logistik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Kasus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Sukses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Proyek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Terkenal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Misalnya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proyek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Large Hadron Collider di CERN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partikel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subatom</a:t>
            </a:r>
            <a:r>
              <a:rPr lang="en-ID" sz="3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1"/>
              </a:lnSpc>
              <a:spcBef>
                <a:spcPct val="0"/>
              </a:spcBef>
            </a:pPr>
            <a:endParaRPr lang="en-US" sz="3600" dirty="0">
              <a:solidFill>
                <a:srgbClr val="FFF5F0"/>
              </a:solidFill>
              <a:latin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98775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0800000">
            <a:off x="-990600" y="7657447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50699" y="427582"/>
            <a:ext cx="15986602" cy="8941179"/>
          </a:xfrm>
          <a:custGeom>
            <a:avLst/>
            <a:gdLst/>
            <a:ahLst/>
            <a:cxnLst/>
            <a:rect l="l" t="t" r="r" b="b"/>
            <a:pathLst>
              <a:path w="15986602" h="8941179">
                <a:moveTo>
                  <a:pt x="0" y="0"/>
                </a:moveTo>
                <a:lnTo>
                  <a:pt x="15986602" y="0"/>
                </a:lnTo>
                <a:lnTo>
                  <a:pt x="15986602" y="8941180"/>
                </a:lnTo>
                <a:lnTo>
                  <a:pt x="0" y="8941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1477956" y="2708107"/>
            <a:ext cx="4445827" cy="5574916"/>
          </a:xfrm>
          <a:custGeom>
            <a:avLst/>
            <a:gdLst/>
            <a:ahLst/>
            <a:cxnLst/>
            <a:rect l="l" t="t" r="r" b="b"/>
            <a:pathLst>
              <a:path w="5117105" h="6010108">
                <a:moveTo>
                  <a:pt x="0" y="0"/>
                </a:moveTo>
                <a:lnTo>
                  <a:pt x="5117104" y="0"/>
                </a:lnTo>
                <a:lnTo>
                  <a:pt x="5117104" y="6010108"/>
                </a:lnTo>
                <a:lnTo>
                  <a:pt x="0" y="6010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640" b="-2615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5407492" y="1901082"/>
            <a:ext cx="1515601" cy="1052654"/>
          </a:xfrm>
          <a:custGeom>
            <a:avLst/>
            <a:gdLst/>
            <a:ahLst/>
            <a:cxnLst/>
            <a:rect l="l" t="t" r="r" b="b"/>
            <a:pathLst>
              <a:path w="1515601" h="1052654">
                <a:moveTo>
                  <a:pt x="0" y="0"/>
                </a:moveTo>
                <a:lnTo>
                  <a:pt x="1515601" y="0"/>
                </a:lnTo>
                <a:lnTo>
                  <a:pt x="1515601" y="1052654"/>
                </a:lnTo>
                <a:lnTo>
                  <a:pt x="0" y="1052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 flipV="1">
            <a:off x="1510776" y="8028372"/>
            <a:ext cx="1515601" cy="1052654"/>
          </a:xfrm>
          <a:custGeom>
            <a:avLst/>
            <a:gdLst/>
            <a:ahLst/>
            <a:cxnLst/>
            <a:rect l="l" t="t" r="r" b="b"/>
            <a:pathLst>
              <a:path w="1515601" h="1052654">
                <a:moveTo>
                  <a:pt x="1515601" y="1052654"/>
                </a:moveTo>
                <a:lnTo>
                  <a:pt x="0" y="1052654"/>
                </a:lnTo>
                <a:lnTo>
                  <a:pt x="0" y="0"/>
                </a:lnTo>
                <a:lnTo>
                  <a:pt x="1515601" y="0"/>
                </a:lnTo>
                <a:lnTo>
                  <a:pt x="1515601" y="105265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2061907" y="2841457"/>
            <a:ext cx="7062283" cy="74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0"/>
              </a:lnSpc>
            </a:pPr>
            <a:r>
              <a:rPr lang="en-US" sz="6000" spc="294" dirty="0">
                <a:solidFill>
                  <a:srgbClr val="74490C"/>
                </a:solidFill>
                <a:latin typeface="Bobby Jones Soft Bold"/>
              </a:rPr>
              <a:t>Kesimpulan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33968" y="3900884"/>
            <a:ext cx="9115032" cy="4078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efisiensi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pemrosesan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penanganan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kompleks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mendukung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memainkan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penting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kemajuan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Tantangan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Dihadapi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Solusinya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Sementara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menawarkan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keuntungan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juga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memerlukan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pemikiran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mendalam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sinkronisasi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Gare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19A340-F812-24DF-44FF-22332B379D6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5"/>
          <a:stretch/>
        </p:blipFill>
        <p:spPr>
          <a:xfrm>
            <a:off x="11493085" y="2683017"/>
            <a:ext cx="4526338" cy="55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79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0800000">
            <a:off x="-999310" y="7512783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50699" y="672910"/>
            <a:ext cx="15986602" cy="8941179"/>
          </a:xfrm>
          <a:custGeom>
            <a:avLst/>
            <a:gdLst/>
            <a:ahLst/>
            <a:cxnLst/>
            <a:rect l="l" t="t" r="r" b="b"/>
            <a:pathLst>
              <a:path w="15986602" h="8941179">
                <a:moveTo>
                  <a:pt x="0" y="0"/>
                </a:moveTo>
                <a:lnTo>
                  <a:pt x="15986602" y="0"/>
                </a:lnTo>
                <a:lnTo>
                  <a:pt x="15986602" y="8941180"/>
                </a:lnTo>
                <a:lnTo>
                  <a:pt x="0" y="894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-492843" y="6520632"/>
            <a:ext cx="3043085" cy="4868936"/>
          </a:xfrm>
          <a:custGeom>
            <a:avLst/>
            <a:gdLst/>
            <a:ahLst/>
            <a:cxnLst/>
            <a:rect l="l" t="t" r="r" b="b"/>
            <a:pathLst>
              <a:path w="3043085" h="4868936">
                <a:moveTo>
                  <a:pt x="0" y="0"/>
                </a:moveTo>
                <a:lnTo>
                  <a:pt x="3043086" y="0"/>
                </a:lnTo>
                <a:lnTo>
                  <a:pt x="3043086" y="4868937"/>
                </a:lnTo>
                <a:lnTo>
                  <a:pt x="0" y="4868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8169294">
            <a:off x="16503446" y="-1405768"/>
            <a:ext cx="3043085" cy="4868936"/>
          </a:xfrm>
          <a:custGeom>
            <a:avLst/>
            <a:gdLst/>
            <a:ahLst/>
            <a:cxnLst/>
            <a:rect l="l" t="t" r="r" b="b"/>
            <a:pathLst>
              <a:path w="3043085" h="4868936">
                <a:moveTo>
                  <a:pt x="0" y="0"/>
                </a:moveTo>
                <a:lnTo>
                  <a:pt x="3043085" y="0"/>
                </a:lnTo>
                <a:lnTo>
                  <a:pt x="3043085" y="4868936"/>
                </a:lnTo>
                <a:lnTo>
                  <a:pt x="0" y="4868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3133208" y="4120706"/>
            <a:ext cx="12021583" cy="202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07"/>
              </a:lnSpc>
            </a:pPr>
            <a:r>
              <a:rPr lang="en-US" sz="13200" spc="646">
                <a:solidFill>
                  <a:srgbClr val="B76A32"/>
                </a:solidFill>
                <a:latin typeface="Bobby Jones Soft Bold"/>
              </a:rPr>
              <a:t>Terima Kasih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0800000">
            <a:off x="-999310" y="7512783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209973" y="437577"/>
            <a:ext cx="15986602" cy="8941179"/>
          </a:xfrm>
          <a:custGeom>
            <a:avLst/>
            <a:gdLst/>
            <a:ahLst/>
            <a:cxnLst/>
            <a:rect l="l" t="t" r="r" b="b"/>
            <a:pathLst>
              <a:path w="15986602" h="8941179">
                <a:moveTo>
                  <a:pt x="0" y="0"/>
                </a:moveTo>
                <a:lnTo>
                  <a:pt x="15986602" y="0"/>
                </a:lnTo>
                <a:lnTo>
                  <a:pt x="15986602" y="8941180"/>
                </a:lnTo>
                <a:lnTo>
                  <a:pt x="0" y="894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1905000" y="3578742"/>
            <a:ext cx="2336494" cy="751887"/>
            <a:chOff x="0" y="0"/>
            <a:chExt cx="5152595" cy="1031175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67026" y="7310682"/>
            <a:ext cx="3757041" cy="751887"/>
            <a:chOff x="0" y="0"/>
            <a:chExt cx="5152595" cy="1031175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9776" y="6105962"/>
            <a:ext cx="3757041" cy="751887"/>
            <a:chOff x="0" y="0"/>
            <a:chExt cx="5152595" cy="1031175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04956" y="3795504"/>
            <a:ext cx="3336579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>
                <a:solidFill>
                  <a:srgbClr val="36312E"/>
                </a:solidFill>
                <a:latin typeface="Genty Sans Bold"/>
              </a:rPr>
              <a:t>Edwin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17735" y="7520989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Taufik</a:t>
            </a:r>
            <a:r>
              <a:rPr lang="en-US" sz="2877" dirty="0">
                <a:solidFill>
                  <a:srgbClr val="36312E"/>
                </a:solidFill>
                <a:latin typeface="Genty Sans Bold"/>
              </a:rPr>
              <a:t> </a:t>
            </a: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subki</a:t>
            </a:r>
            <a:endParaRPr lang="en-US" sz="2877" dirty="0">
              <a:solidFill>
                <a:srgbClr val="36312E"/>
              </a:solidFill>
              <a:latin typeface="Genty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293553" y="2614508"/>
            <a:ext cx="11700893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000" spc="294" dirty="0" err="1">
                <a:solidFill>
                  <a:srgbClr val="FFF5F0"/>
                </a:solidFill>
                <a:latin typeface="Bobby Jones Soft Bold"/>
              </a:rPr>
              <a:t>Anggota</a:t>
            </a:r>
            <a:r>
              <a:rPr lang="en-US" sz="6000" spc="294" dirty="0">
                <a:solidFill>
                  <a:srgbClr val="FFF5F0"/>
                </a:solidFill>
                <a:latin typeface="Bobby Jones Soft Bold"/>
              </a:rPr>
              <a:t> </a:t>
            </a:r>
            <a:r>
              <a:rPr lang="en-US" sz="6000" spc="294" dirty="0" err="1">
                <a:solidFill>
                  <a:srgbClr val="FFF5F0"/>
                </a:solidFill>
                <a:latin typeface="Bobby Jones Soft Bold"/>
              </a:rPr>
              <a:t>Kelompok</a:t>
            </a:r>
            <a:endParaRPr lang="en-US" sz="6000" spc="294" dirty="0">
              <a:solidFill>
                <a:srgbClr val="FFF5F0"/>
              </a:solidFill>
              <a:latin typeface="Bobby Jones Soft Bold"/>
            </a:endParaRPr>
          </a:p>
        </p:txBody>
      </p:sp>
      <p:grpSp>
        <p:nvGrpSpPr>
          <p:cNvPr id="24" name="Group 7">
            <a:extLst>
              <a:ext uri="{FF2B5EF4-FFF2-40B4-BE49-F238E27FC236}">
                <a16:creationId xmlns:a16="http://schemas.microsoft.com/office/drawing/2014/main" id="{CF1CABAE-74C0-337D-F26E-802E8F2225F2}"/>
              </a:ext>
            </a:extLst>
          </p:cNvPr>
          <p:cNvGrpSpPr/>
          <p:nvPr/>
        </p:nvGrpSpPr>
        <p:grpSpPr>
          <a:xfrm>
            <a:off x="4925461" y="3544148"/>
            <a:ext cx="4497613" cy="751887"/>
            <a:chOff x="0" y="0"/>
            <a:chExt cx="5152595" cy="1031175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474ECA58-B77C-8113-3951-C7AF9762B6EF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6D7258F-DBE8-2FC9-FCD8-496F8CB4E3AD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7" name="Group 7">
            <a:extLst>
              <a:ext uri="{FF2B5EF4-FFF2-40B4-BE49-F238E27FC236}">
                <a16:creationId xmlns:a16="http://schemas.microsoft.com/office/drawing/2014/main" id="{5457019B-7C51-506B-0871-6D9C8C914C1A}"/>
              </a:ext>
            </a:extLst>
          </p:cNvPr>
          <p:cNvGrpSpPr/>
          <p:nvPr/>
        </p:nvGrpSpPr>
        <p:grpSpPr>
          <a:xfrm>
            <a:off x="1435327" y="4939649"/>
            <a:ext cx="3757041" cy="751887"/>
            <a:chOff x="0" y="0"/>
            <a:chExt cx="5152595" cy="1031175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EE95A7E-C96A-612A-EE1A-9B2D29A1DE72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C23B5A7D-CEE0-40D1-6814-4FD9444BAABA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id="{F00110A5-C60A-0F17-8E15-DB326C9714E9}"/>
              </a:ext>
            </a:extLst>
          </p:cNvPr>
          <p:cNvGrpSpPr/>
          <p:nvPr/>
        </p:nvGrpSpPr>
        <p:grpSpPr>
          <a:xfrm>
            <a:off x="2362973" y="6125488"/>
            <a:ext cx="3757041" cy="751887"/>
            <a:chOff x="0" y="0"/>
            <a:chExt cx="5152595" cy="1031175"/>
          </a:xfrm>
        </p:grpSpPr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780979D2-DE73-9E9F-02A0-9A3F84E0BA36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93377E69-0914-BE2B-E4E1-F4E2C242CB01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1591F6E5-3E65-EF4D-7FDD-B8662B296F9A}"/>
              </a:ext>
            </a:extLst>
          </p:cNvPr>
          <p:cNvGrpSpPr/>
          <p:nvPr/>
        </p:nvGrpSpPr>
        <p:grpSpPr>
          <a:xfrm>
            <a:off x="13199848" y="4931318"/>
            <a:ext cx="3757041" cy="751887"/>
            <a:chOff x="0" y="0"/>
            <a:chExt cx="5152595" cy="1031175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0DAA032B-BE50-8E84-39D1-8B921CEF2103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231EEFD8-63EC-236D-1BC7-70D6CBA1A82D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:a16="http://schemas.microsoft.com/office/drawing/2014/main" id="{8ECADC45-EFEC-DD8A-83E2-A9BB8B3B3617}"/>
              </a:ext>
            </a:extLst>
          </p:cNvPr>
          <p:cNvGrpSpPr/>
          <p:nvPr/>
        </p:nvGrpSpPr>
        <p:grpSpPr>
          <a:xfrm>
            <a:off x="5377747" y="4939649"/>
            <a:ext cx="3757041" cy="751887"/>
            <a:chOff x="0" y="0"/>
            <a:chExt cx="5152595" cy="1031175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2DF175CA-E9AE-C207-259C-CCF4C2DE36C5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D711597C-67B2-0D5C-6B56-472FAB74F899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2" name="Group 7">
            <a:extLst>
              <a:ext uri="{FF2B5EF4-FFF2-40B4-BE49-F238E27FC236}">
                <a16:creationId xmlns:a16="http://schemas.microsoft.com/office/drawing/2014/main" id="{DE7CAD4F-CF5B-5BE0-BB8F-F0A2E476E12C}"/>
              </a:ext>
            </a:extLst>
          </p:cNvPr>
          <p:cNvGrpSpPr/>
          <p:nvPr/>
        </p:nvGrpSpPr>
        <p:grpSpPr>
          <a:xfrm>
            <a:off x="7494908" y="6116037"/>
            <a:ext cx="3757041" cy="751887"/>
            <a:chOff x="0" y="0"/>
            <a:chExt cx="5152595" cy="1031175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F8C31289-C86D-4948-A06B-381B23E532FB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5F756B95-9526-3CFE-475A-63220EACECB4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5" name="Group 7">
            <a:extLst>
              <a:ext uri="{FF2B5EF4-FFF2-40B4-BE49-F238E27FC236}">
                <a16:creationId xmlns:a16="http://schemas.microsoft.com/office/drawing/2014/main" id="{779DFD3D-5CB0-71AC-555B-760E42FAA9C5}"/>
              </a:ext>
            </a:extLst>
          </p:cNvPr>
          <p:cNvGrpSpPr/>
          <p:nvPr/>
        </p:nvGrpSpPr>
        <p:grpSpPr>
          <a:xfrm>
            <a:off x="9791658" y="3550891"/>
            <a:ext cx="3757041" cy="751887"/>
            <a:chOff x="0" y="0"/>
            <a:chExt cx="5152595" cy="1031175"/>
          </a:xfrm>
        </p:grpSpPr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0F2CA03E-B055-2FB0-B40D-0693D67AFFF2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3F2D4C0C-289E-0C9B-AF04-B8506CD74851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1" name="TextBox 21">
            <a:extLst>
              <a:ext uri="{FF2B5EF4-FFF2-40B4-BE49-F238E27FC236}">
                <a16:creationId xmlns:a16="http://schemas.microsoft.com/office/drawing/2014/main" id="{0A245DED-1B9D-A2D7-5D82-5DFB273B2536}"/>
              </a:ext>
            </a:extLst>
          </p:cNvPr>
          <p:cNvSpPr txBox="1"/>
          <p:nvPr/>
        </p:nvSpPr>
        <p:spPr>
          <a:xfrm>
            <a:off x="5208402" y="3793398"/>
            <a:ext cx="397090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>
                <a:solidFill>
                  <a:srgbClr val="36312E"/>
                </a:solidFill>
                <a:latin typeface="Genty Sans Bold"/>
              </a:rPr>
              <a:t>Muhammad </a:t>
            </a: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muayyat</a:t>
            </a:r>
            <a:endParaRPr lang="en-US" sz="2877" dirty="0">
              <a:solidFill>
                <a:srgbClr val="36312E"/>
              </a:solidFill>
              <a:latin typeface="Genty Sans Bold"/>
            </a:endParaRPr>
          </a:p>
        </p:txBody>
      </p:sp>
      <p:grpSp>
        <p:nvGrpSpPr>
          <p:cNvPr id="52" name="Group 13">
            <a:extLst>
              <a:ext uri="{FF2B5EF4-FFF2-40B4-BE49-F238E27FC236}">
                <a16:creationId xmlns:a16="http://schemas.microsoft.com/office/drawing/2014/main" id="{55A20DCF-4D31-F8B4-2F60-C82D68DF7130}"/>
              </a:ext>
            </a:extLst>
          </p:cNvPr>
          <p:cNvGrpSpPr/>
          <p:nvPr/>
        </p:nvGrpSpPr>
        <p:grpSpPr>
          <a:xfrm>
            <a:off x="9309141" y="4908167"/>
            <a:ext cx="3757041" cy="751887"/>
            <a:chOff x="0" y="0"/>
            <a:chExt cx="5152595" cy="1031175"/>
          </a:xfrm>
        </p:grpSpPr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ED0E3CF2-493E-35D8-71E5-1CE5FCA7972C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FDCDA8F3-7469-98E1-6EEF-3DB1AB82ECAD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0" name="TextBox 21">
            <a:extLst>
              <a:ext uri="{FF2B5EF4-FFF2-40B4-BE49-F238E27FC236}">
                <a16:creationId xmlns:a16="http://schemas.microsoft.com/office/drawing/2014/main" id="{BC64C1AD-1443-9994-676F-5C5A713D2734}"/>
              </a:ext>
            </a:extLst>
          </p:cNvPr>
          <p:cNvSpPr txBox="1"/>
          <p:nvPr/>
        </p:nvSpPr>
        <p:spPr>
          <a:xfrm>
            <a:off x="1667217" y="5200218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Hajratul</a:t>
            </a:r>
            <a:r>
              <a:rPr lang="en-US" sz="2877" dirty="0">
                <a:solidFill>
                  <a:srgbClr val="36312E"/>
                </a:solidFill>
                <a:latin typeface="Genty Sans Bold"/>
              </a:rPr>
              <a:t> </a:t>
            </a: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marwa</a:t>
            </a:r>
            <a:endParaRPr lang="en-US" sz="2877" dirty="0">
              <a:solidFill>
                <a:srgbClr val="36312E"/>
              </a:solidFill>
              <a:latin typeface="Genty Sans Bold"/>
            </a:endParaRP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3FE0840A-57D0-B84D-51F0-19CB3B1E43E7}"/>
              </a:ext>
            </a:extLst>
          </p:cNvPr>
          <p:cNvSpPr txBox="1"/>
          <p:nvPr/>
        </p:nvSpPr>
        <p:spPr>
          <a:xfrm>
            <a:off x="5680127" y="5178268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Wiwi</a:t>
            </a:r>
            <a:r>
              <a:rPr lang="en-US" sz="2877" dirty="0">
                <a:solidFill>
                  <a:srgbClr val="36312E"/>
                </a:solidFill>
                <a:latin typeface="Genty Sans Bold"/>
              </a:rPr>
              <a:t> </a:t>
            </a: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lestiani</a:t>
            </a:r>
            <a:endParaRPr lang="en-US" sz="2877" dirty="0">
              <a:solidFill>
                <a:srgbClr val="36312E"/>
              </a:solidFill>
              <a:latin typeface="Genty Sans Bold"/>
            </a:endParaRPr>
          </a:p>
        </p:txBody>
      </p:sp>
      <p:sp>
        <p:nvSpPr>
          <p:cNvPr id="62" name="TextBox 21">
            <a:extLst>
              <a:ext uri="{FF2B5EF4-FFF2-40B4-BE49-F238E27FC236}">
                <a16:creationId xmlns:a16="http://schemas.microsoft.com/office/drawing/2014/main" id="{1E88D93E-F2B3-F85A-5882-567EEE57D433}"/>
              </a:ext>
            </a:extLst>
          </p:cNvPr>
          <p:cNvSpPr txBox="1"/>
          <p:nvPr/>
        </p:nvSpPr>
        <p:spPr>
          <a:xfrm>
            <a:off x="9592523" y="5155563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>
                <a:solidFill>
                  <a:srgbClr val="36312E"/>
                </a:solidFill>
                <a:latin typeface="Genty Sans Bold"/>
              </a:rPr>
              <a:t>Ida </a:t>
            </a: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musdalifah</a:t>
            </a:r>
            <a:endParaRPr lang="en-US" sz="2877" dirty="0">
              <a:solidFill>
                <a:srgbClr val="36312E"/>
              </a:solidFill>
              <a:latin typeface="Genty Sans Bold"/>
            </a:endParaRP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8E467841-5A94-868F-6AB5-AB4278E00492}"/>
              </a:ext>
            </a:extLst>
          </p:cNvPr>
          <p:cNvSpPr txBox="1"/>
          <p:nvPr/>
        </p:nvSpPr>
        <p:spPr>
          <a:xfrm>
            <a:off x="13567635" y="5155561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Berliana</a:t>
            </a:r>
            <a:r>
              <a:rPr lang="en-US" sz="2877" dirty="0">
                <a:solidFill>
                  <a:srgbClr val="36312E"/>
                </a:solidFill>
                <a:latin typeface="Genty Sans Bold"/>
              </a:rPr>
              <a:t> </a:t>
            </a: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saphira</a:t>
            </a:r>
            <a:endParaRPr lang="en-US" sz="2877" dirty="0">
              <a:solidFill>
                <a:srgbClr val="36312E"/>
              </a:solidFill>
              <a:latin typeface="Genty Sans Bold"/>
            </a:endParaRP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7609A391-EBF9-466B-6DBF-222247F107AB}"/>
              </a:ext>
            </a:extLst>
          </p:cNvPr>
          <p:cNvSpPr txBox="1"/>
          <p:nvPr/>
        </p:nvSpPr>
        <p:spPr>
          <a:xfrm>
            <a:off x="10058913" y="3749966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>
                <a:solidFill>
                  <a:srgbClr val="36312E"/>
                </a:solidFill>
                <a:latin typeface="Genty Sans Bold"/>
              </a:rPr>
              <a:t>Arya </a:t>
            </a: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samudra</a:t>
            </a:r>
            <a:endParaRPr lang="en-US" sz="2877" dirty="0">
              <a:solidFill>
                <a:srgbClr val="36312E"/>
              </a:solidFill>
              <a:latin typeface="Genty Sans Bold"/>
            </a:endParaRPr>
          </a:p>
        </p:txBody>
      </p:sp>
      <p:grpSp>
        <p:nvGrpSpPr>
          <p:cNvPr id="66" name="Group 7">
            <a:extLst>
              <a:ext uri="{FF2B5EF4-FFF2-40B4-BE49-F238E27FC236}">
                <a16:creationId xmlns:a16="http://schemas.microsoft.com/office/drawing/2014/main" id="{199338FC-127D-66E7-AB1B-2764BD224B7A}"/>
              </a:ext>
            </a:extLst>
          </p:cNvPr>
          <p:cNvGrpSpPr/>
          <p:nvPr/>
        </p:nvGrpSpPr>
        <p:grpSpPr>
          <a:xfrm>
            <a:off x="14154958" y="3594442"/>
            <a:ext cx="2336494" cy="751887"/>
            <a:chOff x="0" y="0"/>
            <a:chExt cx="5152595" cy="1031175"/>
          </a:xfrm>
        </p:grpSpPr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FEA6675F-3552-3CE1-82CD-3866CDB13E79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E5D55827-26B0-C84E-F2A2-AFA2DF6D5F6C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9" name="TextBox 21">
            <a:extLst>
              <a:ext uri="{FF2B5EF4-FFF2-40B4-BE49-F238E27FC236}">
                <a16:creationId xmlns:a16="http://schemas.microsoft.com/office/drawing/2014/main" id="{316FB120-D8BE-D79E-3AA2-8C514C4EC855}"/>
              </a:ext>
            </a:extLst>
          </p:cNvPr>
          <p:cNvSpPr txBox="1"/>
          <p:nvPr/>
        </p:nvSpPr>
        <p:spPr>
          <a:xfrm>
            <a:off x="13795584" y="3841539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>
                <a:solidFill>
                  <a:srgbClr val="36312E"/>
                </a:solidFill>
                <a:latin typeface="Genty Sans Bold"/>
              </a:rPr>
              <a:t>Haikal </a:t>
            </a:r>
          </a:p>
        </p:txBody>
      </p:sp>
      <p:sp>
        <p:nvSpPr>
          <p:cNvPr id="70" name="TextBox 21">
            <a:extLst>
              <a:ext uri="{FF2B5EF4-FFF2-40B4-BE49-F238E27FC236}">
                <a16:creationId xmlns:a16="http://schemas.microsoft.com/office/drawing/2014/main" id="{DA9F5607-B612-4BEB-0EFB-C275C867E4B6}"/>
              </a:ext>
            </a:extLst>
          </p:cNvPr>
          <p:cNvSpPr txBox="1"/>
          <p:nvPr/>
        </p:nvSpPr>
        <p:spPr>
          <a:xfrm>
            <a:off x="7874706" y="6337469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>
                <a:solidFill>
                  <a:srgbClr val="36312E"/>
                </a:solidFill>
                <a:latin typeface="Genty Sans Bold"/>
              </a:rPr>
              <a:t>Mursalin </a:t>
            </a:r>
          </a:p>
        </p:txBody>
      </p:sp>
      <p:sp>
        <p:nvSpPr>
          <p:cNvPr id="71" name="TextBox 21">
            <a:extLst>
              <a:ext uri="{FF2B5EF4-FFF2-40B4-BE49-F238E27FC236}">
                <a16:creationId xmlns:a16="http://schemas.microsoft.com/office/drawing/2014/main" id="{AB39B7D7-4CAE-6768-CE58-0C8E994A7332}"/>
              </a:ext>
            </a:extLst>
          </p:cNvPr>
          <p:cNvSpPr txBox="1"/>
          <p:nvPr/>
        </p:nvSpPr>
        <p:spPr>
          <a:xfrm>
            <a:off x="2729949" y="6337469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>
                <a:solidFill>
                  <a:srgbClr val="36312E"/>
                </a:solidFill>
                <a:latin typeface="Genty Sans Bold"/>
              </a:rPr>
              <a:t>Putri </a:t>
            </a: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nabila</a:t>
            </a:r>
            <a:endParaRPr lang="en-US" sz="2877" dirty="0">
              <a:solidFill>
                <a:srgbClr val="36312E"/>
              </a:solidFill>
              <a:latin typeface="Genty Sans Bold"/>
            </a:endParaRPr>
          </a:p>
        </p:txBody>
      </p:sp>
      <p:sp>
        <p:nvSpPr>
          <p:cNvPr id="72" name="TextBox 21">
            <a:extLst>
              <a:ext uri="{FF2B5EF4-FFF2-40B4-BE49-F238E27FC236}">
                <a16:creationId xmlns:a16="http://schemas.microsoft.com/office/drawing/2014/main" id="{0D2B95D3-969C-90D7-6DBB-32BF9BB80B12}"/>
              </a:ext>
            </a:extLst>
          </p:cNvPr>
          <p:cNvSpPr txBox="1"/>
          <p:nvPr/>
        </p:nvSpPr>
        <p:spPr>
          <a:xfrm>
            <a:off x="12805141" y="6337469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Berlian</a:t>
            </a:r>
            <a:r>
              <a:rPr lang="en-US" sz="2877" dirty="0">
                <a:solidFill>
                  <a:srgbClr val="36312E"/>
                </a:solidFill>
                <a:latin typeface="Genty Sans Bold"/>
              </a:rPr>
              <a:t> </a:t>
            </a: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udin</a:t>
            </a:r>
            <a:endParaRPr lang="en-US" sz="2877" dirty="0">
              <a:solidFill>
                <a:srgbClr val="36312E"/>
              </a:solidFill>
              <a:latin typeface="Genty Sans Bold"/>
            </a:endParaRPr>
          </a:p>
        </p:txBody>
      </p:sp>
      <p:grpSp>
        <p:nvGrpSpPr>
          <p:cNvPr id="73" name="Group 10">
            <a:extLst>
              <a:ext uri="{FF2B5EF4-FFF2-40B4-BE49-F238E27FC236}">
                <a16:creationId xmlns:a16="http://schemas.microsoft.com/office/drawing/2014/main" id="{838E43DE-A4A9-14EB-0A4C-AD7C48600840}"/>
              </a:ext>
            </a:extLst>
          </p:cNvPr>
          <p:cNvGrpSpPr/>
          <p:nvPr/>
        </p:nvGrpSpPr>
        <p:grpSpPr>
          <a:xfrm>
            <a:off x="5349973" y="7310681"/>
            <a:ext cx="3757041" cy="751887"/>
            <a:chOff x="0" y="0"/>
            <a:chExt cx="5152595" cy="1031175"/>
          </a:xfrm>
        </p:grpSpPr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FAF8E74F-4BCA-DCEB-F6AA-CF227BB8F907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C0BECEF3-82E7-9940-B689-20CDEE65747A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9" name="Group 10">
            <a:extLst>
              <a:ext uri="{FF2B5EF4-FFF2-40B4-BE49-F238E27FC236}">
                <a16:creationId xmlns:a16="http://schemas.microsoft.com/office/drawing/2014/main" id="{6938A568-3D68-5F3A-3B68-D7F3A0726981}"/>
              </a:ext>
            </a:extLst>
          </p:cNvPr>
          <p:cNvGrpSpPr/>
          <p:nvPr/>
        </p:nvGrpSpPr>
        <p:grpSpPr>
          <a:xfrm>
            <a:off x="9254275" y="7323907"/>
            <a:ext cx="3757041" cy="751887"/>
            <a:chOff x="0" y="0"/>
            <a:chExt cx="5152595" cy="1031175"/>
          </a:xfrm>
        </p:grpSpPr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1F430C37-F90A-692C-1615-44DA85404F5C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E01D47-EE22-9C18-EE24-FB38B3561FFE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5" name="Group 10">
            <a:extLst>
              <a:ext uri="{FF2B5EF4-FFF2-40B4-BE49-F238E27FC236}">
                <a16:creationId xmlns:a16="http://schemas.microsoft.com/office/drawing/2014/main" id="{BAE001E1-96C1-803C-0725-65E5352022DE}"/>
              </a:ext>
            </a:extLst>
          </p:cNvPr>
          <p:cNvGrpSpPr/>
          <p:nvPr/>
        </p:nvGrpSpPr>
        <p:grpSpPr>
          <a:xfrm>
            <a:off x="13137222" y="7270979"/>
            <a:ext cx="3757041" cy="751887"/>
            <a:chOff x="0" y="0"/>
            <a:chExt cx="5152595" cy="1031175"/>
          </a:xfrm>
        </p:grpSpPr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15F4F868-2FC6-9DEF-3A6D-5B7B3EF14A32}"/>
                </a:ext>
              </a:extLst>
            </p:cNvPr>
            <p:cNvSpPr/>
            <p:nvPr/>
          </p:nvSpPr>
          <p:spPr>
            <a:xfrm>
              <a:off x="31750" y="31750"/>
              <a:ext cx="5089095" cy="967675"/>
            </a:xfrm>
            <a:custGeom>
              <a:avLst/>
              <a:gdLst/>
              <a:ahLst/>
              <a:cxnLst/>
              <a:rect l="l" t="t" r="r" b="b"/>
              <a:pathLst>
                <a:path w="5089095" h="967675">
                  <a:moveTo>
                    <a:pt x="4996385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995115" y="0"/>
                  </a:lnTo>
                  <a:cubicBezTo>
                    <a:pt x="5045915" y="0"/>
                    <a:pt x="5087825" y="41910"/>
                    <a:pt x="5087825" y="92710"/>
                  </a:cubicBezTo>
                  <a:lnTo>
                    <a:pt x="5087825" y="873695"/>
                  </a:lnTo>
                  <a:cubicBezTo>
                    <a:pt x="5089095" y="925765"/>
                    <a:pt x="5047185" y="967675"/>
                    <a:pt x="4996385" y="967675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CF0359E3-8E14-81E3-44D8-7967451AF73F}"/>
                </a:ext>
              </a:extLst>
            </p:cNvPr>
            <p:cNvSpPr/>
            <p:nvPr/>
          </p:nvSpPr>
          <p:spPr>
            <a:xfrm>
              <a:off x="0" y="0"/>
              <a:ext cx="5152595" cy="1031175"/>
            </a:xfrm>
            <a:custGeom>
              <a:avLst/>
              <a:gdLst/>
              <a:ahLst/>
              <a:cxnLst/>
              <a:rect l="l" t="t" r="r" b="b"/>
              <a:pathLst>
                <a:path w="5152595" h="1031175">
                  <a:moveTo>
                    <a:pt x="5028135" y="59690"/>
                  </a:moveTo>
                  <a:cubicBezTo>
                    <a:pt x="5063695" y="59690"/>
                    <a:pt x="5092905" y="88900"/>
                    <a:pt x="5092905" y="124460"/>
                  </a:cubicBezTo>
                  <a:lnTo>
                    <a:pt x="5092905" y="906715"/>
                  </a:lnTo>
                  <a:cubicBezTo>
                    <a:pt x="5092905" y="942275"/>
                    <a:pt x="5063695" y="971485"/>
                    <a:pt x="5028135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028135" y="59690"/>
                  </a:lnTo>
                  <a:moveTo>
                    <a:pt x="502813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5028135" y="1031175"/>
                  </a:lnTo>
                  <a:cubicBezTo>
                    <a:pt x="5096715" y="1031175"/>
                    <a:pt x="5152595" y="975295"/>
                    <a:pt x="5152595" y="906715"/>
                  </a:cubicBezTo>
                  <a:lnTo>
                    <a:pt x="5152595" y="124460"/>
                  </a:lnTo>
                  <a:cubicBezTo>
                    <a:pt x="5152595" y="55880"/>
                    <a:pt x="5096715" y="0"/>
                    <a:pt x="5028135" y="0"/>
                  </a:cubicBezTo>
                </a:path>
              </a:pathLst>
            </a:custGeom>
            <a:solidFill>
              <a:srgbClr val="FFF5F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88" name="TextBox 21">
            <a:extLst>
              <a:ext uri="{FF2B5EF4-FFF2-40B4-BE49-F238E27FC236}">
                <a16:creationId xmlns:a16="http://schemas.microsoft.com/office/drawing/2014/main" id="{AE67D033-8D64-12B9-2BEE-9AC4034EFA62}"/>
              </a:ext>
            </a:extLst>
          </p:cNvPr>
          <p:cNvSpPr txBox="1"/>
          <p:nvPr/>
        </p:nvSpPr>
        <p:spPr>
          <a:xfrm>
            <a:off x="13244563" y="7493256"/>
            <a:ext cx="366313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Dolandre</a:t>
            </a:r>
            <a:r>
              <a:rPr lang="en-US" sz="2877" dirty="0">
                <a:solidFill>
                  <a:srgbClr val="36312E"/>
                </a:solidFill>
                <a:latin typeface="Genty Sans Bold"/>
              </a:rPr>
              <a:t> </a:t>
            </a: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febrianto</a:t>
            </a:r>
            <a:endParaRPr lang="en-US" sz="2877" dirty="0">
              <a:solidFill>
                <a:srgbClr val="36312E"/>
              </a:solidFill>
              <a:latin typeface="Genty Sans Bold"/>
            </a:endParaRPr>
          </a:p>
        </p:txBody>
      </p:sp>
      <p:sp>
        <p:nvSpPr>
          <p:cNvPr id="89" name="TextBox 21">
            <a:extLst>
              <a:ext uri="{FF2B5EF4-FFF2-40B4-BE49-F238E27FC236}">
                <a16:creationId xmlns:a16="http://schemas.microsoft.com/office/drawing/2014/main" id="{DEFD6664-D091-0F86-A10D-ECDBFA1BE4F5}"/>
              </a:ext>
            </a:extLst>
          </p:cNvPr>
          <p:cNvSpPr txBox="1"/>
          <p:nvPr/>
        </p:nvSpPr>
        <p:spPr>
          <a:xfrm>
            <a:off x="9708406" y="7574038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>
                <a:solidFill>
                  <a:srgbClr val="36312E"/>
                </a:solidFill>
                <a:latin typeface="Genty Sans Bold"/>
              </a:rPr>
              <a:t>Yunus </a:t>
            </a:r>
          </a:p>
        </p:txBody>
      </p:sp>
      <p:sp>
        <p:nvSpPr>
          <p:cNvPr id="90" name="TextBox 21">
            <a:extLst>
              <a:ext uri="{FF2B5EF4-FFF2-40B4-BE49-F238E27FC236}">
                <a16:creationId xmlns:a16="http://schemas.microsoft.com/office/drawing/2014/main" id="{C37D722E-3B4F-0C32-45AA-1981B4D5976E}"/>
              </a:ext>
            </a:extLst>
          </p:cNvPr>
          <p:cNvSpPr txBox="1"/>
          <p:nvPr/>
        </p:nvSpPr>
        <p:spPr>
          <a:xfrm>
            <a:off x="5587686" y="7561458"/>
            <a:ext cx="3096735" cy="37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877" dirty="0" err="1">
                <a:solidFill>
                  <a:srgbClr val="36312E"/>
                </a:solidFill>
                <a:latin typeface="Genty Sans Bold"/>
              </a:rPr>
              <a:t>Yohanis</a:t>
            </a:r>
            <a:r>
              <a:rPr lang="en-US" sz="2877" dirty="0">
                <a:solidFill>
                  <a:srgbClr val="36312E"/>
                </a:solidFill>
                <a:latin typeface="Genty Sans Bold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0800000">
            <a:off x="-999310" y="7512783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50699" y="672910"/>
            <a:ext cx="15986602" cy="8941179"/>
          </a:xfrm>
          <a:custGeom>
            <a:avLst/>
            <a:gdLst/>
            <a:ahLst/>
            <a:cxnLst/>
            <a:rect l="l" t="t" r="r" b="b"/>
            <a:pathLst>
              <a:path w="15986602" h="8941179">
                <a:moveTo>
                  <a:pt x="0" y="0"/>
                </a:moveTo>
                <a:lnTo>
                  <a:pt x="15986602" y="0"/>
                </a:lnTo>
                <a:lnTo>
                  <a:pt x="15986602" y="8941180"/>
                </a:lnTo>
                <a:lnTo>
                  <a:pt x="0" y="894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5483174" y="2355093"/>
            <a:ext cx="7751873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000" spc="294">
                <a:solidFill>
                  <a:srgbClr val="74490C"/>
                </a:solidFill>
                <a:latin typeface="Bobby Jones Soft Bold"/>
              </a:rPr>
              <a:t>Isi Presentasi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267463" y="3648856"/>
            <a:ext cx="4961001" cy="725243"/>
            <a:chOff x="0" y="0"/>
            <a:chExt cx="1594883" cy="3841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4883" cy="384103"/>
            </a:xfrm>
            <a:custGeom>
              <a:avLst/>
              <a:gdLst/>
              <a:ahLst/>
              <a:cxnLst/>
              <a:rect l="l" t="t" r="r" b="b"/>
              <a:pathLst>
                <a:path w="1594883" h="384103">
                  <a:moveTo>
                    <a:pt x="46484" y="0"/>
                  </a:moveTo>
                  <a:lnTo>
                    <a:pt x="1548399" y="0"/>
                  </a:lnTo>
                  <a:cubicBezTo>
                    <a:pt x="1574071" y="0"/>
                    <a:pt x="1594883" y="20812"/>
                    <a:pt x="1594883" y="46484"/>
                  </a:cubicBezTo>
                  <a:lnTo>
                    <a:pt x="1594883" y="337618"/>
                  </a:lnTo>
                  <a:cubicBezTo>
                    <a:pt x="1594883" y="349947"/>
                    <a:pt x="1589986" y="361770"/>
                    <a:pt x="1581268" y="370488"/>
                  </a:cubicBezTo>
                  <a:cubicBezTo>
                    <a:pt x="1572551" y="379205"/>
                    <a:pt x="1560727" y="384103"/>
                    <a:pt x="1548399" y="384103"/>
                  </a:cubicBezTo>
                  <a:lnTo>
                    <a:pt x="46484" y="384103"/>
                  </a:lnTo>
                  <a:cubicBezTo>
                    <a:pt x="34156" y="384103"/>
                    <a:pt x="22332" y="379205"/>
                    <a:pt x="13615" y="370488"/>
                  </a:cubicBezTo>
                  <a:cubicBezTo>
                    <a:pt x="4897" y="361770"/>
                    <a:pt x="0" y="349947"/>
                    <a:pt x="0" y="337618"/>
                  </a:cubicBezTo>
                  <a:lnTo>
                    <a:pt x="0" y="46484"/>
                  </a:lnTo>
                  <a:cubicBezTo>
                    <a:pt x="0" y="20812"/>
                    <a:pt x="20812" y="0"/>
                    <a:pt x="46484" y="0"/>
                  </a:cubicBezTo>
                  <a:close/>
                </a:path>
              </a:pathLst>
            </a:custGeom>
            <a:solidFill>
              <a:srgbClr val="C7895C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435384" y="3897681"/>
            <a:ext cx="4592444" cy="39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Perkenalan</a:t>
            </a:r>
            <a:r>
              <a:rPr lang="en-US" sz="2992" dirty="0">
                <a:solidFill>
                  <a:srgbClr val="FFF5F0"/>
                </a:solidFill>
                <a:latin typeface="Genty Sans Bold"/>
              </a:rPr>
              <a:t> </a:t>
            </a: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kelompok</a:t>
            </a:r>
            <a:endParaRPr lang="en-US" sz="2992" dirty="0">
              <a:solidFill>
                <a:srgbClr val="FFF5F0"/>
              </a:solidFill>
              <a:latin typeface="Genty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3228768" y="4703258"/>
            <a:ext cx="4961001" cy="725243"/>
            <a:chOff x="0" y="0"/>
            <a:chExt cx="1594883" cy="3841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4883" cy="384103"/>
            </a:xfrm>
            <a:custGeom>
              <a:avLst/>
              <a:gdLst/>
              <a:ahLst/>
              <a:cxnLst/>
              <a:rect l="l" t="t" r="r" b="b"/>
              <a:pathLst>
                <a:path w="1594883" h="384103">
                  <a:moveTo>
                    <a:pt x="46484" y="0"/>
                  </a:moveTo>
                  <a:lnTo>
                    <a:pt x="1548399" y="0"/>
                  </a:lnTo>
                  <a:cubicBezTo>
                    <a:pt x="1574071" y="0"/>
                    <a:pt x="1594883" y="20812"/>
                    <a:pt x="1594883" y="46484"/>
                  </a:cubicBezTo>
                  <a:lnTo>
                    <a:pt x="1594883" y="337618"/>
                  </a:lnTo>
                  <a:cubicBezTo>
                    <a:pt x="1594883" y="349947"/>
                    <a:pt x="1589986" y="361770"/>
                    <a:pt x="1581268" y="370488"/>
                  </a:cubicBezTo>
                  <a:cubicBezTo>
                    <a:pt x="1572551" y="379205"/>
                    <a:pt x="1560727" y="384103"/>
                    <a:pt x="1548399" y="384103"/>
                  </a:cubicBezTo>
                  <a:lnTo>
                    <a:pt x="46484" y="384103"/>
                  </a:lnTo>
                  <a:cubicBezTo>
                    <a:pt x="34156" y="384103"/>
                    <a:pt x="22332" y="379205"/>
                    <a:pt x="13615" y="370488"/>
                  </a:cubicBezTo>
                  <a:cubicBezTo>
                    <a:pt x="4897" y="361770"/>
                    <a:pt x="0" y="349947"/>
                    <a:pt x="0" y="337618"/>
                  </a:cubicBezTo>
                  <a:lnTo>
                    <a:pt x="0" y="46484"/>
                  </a:lnTo>
                  <a:cubicBezTo>
                    <a:pt x="0" y="20812"/>
                    <a:pt x="20812" y="0"/>
                    <a:pt x="46484" y="0"/>
                  </a:cubicBezTo>
                  <a:close/>
                </a:path>
              </a:pathLst>
            </a:custGeom>
            <a:solidFill>
              <a:srgbClr val="C7895C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413046" y="4915218"/>
            <a:ext cx="4592444" cy="39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pengantar</a:t>
            </a:r>
            <a:endParaRPr lang="en-US" sz="2992" dirty="0">
              <a:solidFill>
                <a:srgbClr val="FFF5F0"/>
              </a:solidFill>
              <a:latin typeface="Genty Sans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228766" y="5736024"/>
            <a:ext cx="4961001" cy="677067"/>
            <a:chOff x="0" y="0"/>
            <a:chExt cx="1594883" cy="3841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94883" cy="384103"/>
            </a:xfrm>
            <a:custGeom>
              <a:avLst/>
              <a:gdLst/>
              <a:ahLst/>
              <a:cxnLst/>
              <a:rect l="l" t="t" r="r" b="b"/>
              <a:pathLst>
                <a:path w="1594883" h="384103">
                  <a:moveTo>
                    <a:pt x="46484" y="0"/>
                  </a:moveTo>
                  <a:lnTo>
                    <a:pt x="1548399" y="0"/>
                  </a:lnTo>
                  <a:cubicBezTo>
                    <a:pt x="1574071" y="0"/>
                    <a:pt x="1594883" y="20812"/>
                    <a:pt x="1594883" y="46484"/>
                  </a:cubicBezTo>
                  <a:lnTo>
                    <a:pt x="1594883" y="337618"/>
                  </a:lnTo>
                  <a:cubicBezTo>
                    <a:pt x="1594883" y="349947"/>
                    <a:pt x="1589986" y="361770"/>
                    <a:pt x="1581268" y="370488"/>
                  </a:cubicBezTo>
                  <a:cubicBezTo>
                    <a:pt x="1572551" y="379205"/>
                    <a:pt x="1560727" y="384103"/>
                    <a:pt x="1548399" y="384103"/>
                  </a:cubicBezTo>
                  <a:lnTo>
                    <a:pt x="46484" y="384103"/>
                  </a:lnTo>
                  <a:cubicBezTo>
                    <a:pt x="34156" y="384103"/>
                    <a:pt x="22332" y="379205"/>
                    <a:pt x="13615" y="370488"/>
                  </a:cubicBezTo>
                  <a:cubicBezTo>
                    <a:pt x="4897" y="361770"/>
                    <a:pt x="0" y="349947"/>
                    <a:pt x="0" y="337618"/>
                  </a:cubicBezTo>
                  <a:lnTo>
                    <a:pt x="0" y="46484"/>
                  </a:lnTo>
                  <a:cubicBezTo>
                    <a:pt x="0" y="20812"/>
                    <a:pt x="20812" y="0"/>
                    <a:pt x="46484" y="0"/>
                  </a:cubicBezTo>
                  <a:close/>
                </a:path>
              </a:pathLst>
            </a:custGeom>
            <a:solidFill>
              <a:srgbClr val="C7895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413046" y="5947373"/>
            <a:ext cx="4592444" cy="39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Konsep</a:t>
            </a:r>
            <a:r>
              <a:rPr lang="en-US" sz="2992" dirty="0">
                <a:solidFill>
                  <a:srgbClr val="FFF5F0"/>
                </a:solidFill>
                <a:latin typeface="Genty Sans Bold"/>
              </a:rPr>
              <a:t> </a:t>
            </a: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dasar</a:t>
            </a:r>
            <a:endParaRPr lang="en-US" sz="2992" dirty="0">
              <a:solidFill>
                <a:srgbClr val="FFF5F0"/>
              </a:solidFill>
              <a:latin typeface="Genty Sans Bol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-182876" y="5754520"/>
            <a:ext cx="3043085" cy="4868936"/>
          </a:xfrm>
          <a:custGeom>
            <a:avLst/>
            <a:gdLst/>
            <a:ahLst/>
            <a:cxnLst/>
            <a:rect l="l" t="t" r="r" b="b"/>
            <a:pathLst>
              <a:path w="3043085" h="4868936">
                <a:moveTo>
                  <a:pt x="0" y="0"/>
                </a:moveTo>
                <a:lnTo>
                  <a:pt x="3043086" y="0"/>
                </a:lnTo>
                <a:lnTo>
                  <a:pt x="3043086" y="4868937"/>
                </a:lnTo>
                <a:lnTo>
                  <a:pt x="0" y="4868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Freeform 31"/>
          <p:cNvSpPr/>
          <p:nvPr/>
        </p:nvSpPr>
        <p:spPr>
          <a:xfrm flipH="1">
            <a:off x="15638097" y="5525135"/>
            <a:ext cx="3043085" cy="4868936"/>
          </a:xfrm>
          <a:custGeom>
            <a:avLst/>
            <a:gdLst/>
            <a:ahLst/>
            <a:cxnLst/>
            <a:rect l="l" t="t" r="r" b="b"/>
            <a:pathLst>
              <a:path w="3043085" h="4868936">
                <a:moveTo>
                  <a:pt x="3043085" y="0"/>
                </a:moveTo>
                <a:lnTo>
                  <a:pt x="0" y="0"/>
                </a:lnTo>
                <a:lnTo>
                  <a:pt x="0" y="4868937"/>
                </a:lnTo>
                <a:lnTo>
                  <a:pt x="3043085" y="4868937"/>
                </a:lnTo>
                <a:lnTo>
                  <a:pt x="304308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CA3212DB-6CF3-A807-B3B0-1B3382560B67}"/>
              </a:ext>
            </a:extLst>
          </p:cNvPr>
          <p:cNvSpPr/>
          <p:nvPr/>
        </p:nvSpPr>
        <p:spPr>
          <a:xfrm>
            <a:off x="3251105" y="6751045"/>
            <a:ext cx="4961001" cy="725243"/>
          </a:xfrm>
          <a:custGeom>
            <a:avLst/>
            <a:gdLst/>
            <a:ahLst/>
            <a:cxnLst/>
            <a:rect l="l" t="t" r="r" b="b"/>
            <a:pathLst>
              <a:path w="1594883" h="384103">
                <a:moveTo>
                  <a:pt x="46484" y="0"/>
                </a:moveTo>
                <a:lnTo>
                  <a:pt x="1548399" y="0"/>
                </a:lnTo>
                <a:cubicBezTo>
                  <a:pt x="1574071" y="0"/>
                  <a:pt x="1594883" y="20812"/>
                  <a:pt x="1594883" y="46484"/>
                </a:cubicBezTo>
                <a:lnTo>
                  <a:pt x="1594883" y="337618"/>
                </a:lnTo>
                <a:cubicBezTo>
                  <a:pt x="1594883" y="349947"/>
                  <a:pt x="1589986" y="361770"/>
                  <a:pt x="1581268" y="370488"/>
                </a:cubicBezTo>
                <a:cubicBezTo>
                  <a:pt x="1572551" y="379205"/>
                  <a:pt x="1560727" y="384103"/>
                  <a:pt x="1548399" y="384103"/>
                </a:cubicBezTo>
                <a:lnTo>
                  <a:pt x="46484" y="384103"/>
                </a:lnTo>
                <a:cubicBezTo>
                  <a:pt x="34156" y="384103"/>
                  <a:pt x="22332" y="379205"/>
                  <a:pt x="13615" y="370488"/>
                </a:cubicBezTo>
                <a:cubicBezTo>
                  <a:pt x="4897" y="361770"/>
                  <a:pt x="0" y="349947"/>
                  <a:pt x="0" y="337618"/>
                </a:cubicBezTo>
                <a:lnTo>
                  <a:pt x="0" y="46484"/>
                </a:lnTo>
                <a:cubicBezTo>
                  <a:pt x="0" y="20812"/>
                  <a:pt x="20812" y="0"/>
                  <a:pt x="46484" y="0"/>
                </a:cubicBezTo>
                <a:close/>
              </a:path>
            </a:pathLst>
          </a:custGeom>
          <a:solidFill>
            <a:srgbClr val="C7895C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D07C4218-C68A-C139-A304-8864C10B8F3C}"/>
              </a:ext>
            </a:extLst>
          </p:cNvPr>
          <p:cNvSpPr/>
          <p:nvPr/>
        </p:nvSpPr>
        <p:spPr>
          <a:xfrm>
            <a:off x="3315236" y="7959603"/>
            <a:ext cx="4961001" cy="725243"/>
          </a:xfrm>
          <a:custGeom>
            <a:avLst/>
            <a:gdLst/>
            <a:ahLst/>
            <a:cxnLst/>
            <a:rect l="l" t="t" r="r" b="b"/>
            <a:pathLst>
              <a:path w="1594883" h="384103">
                <a:moveTo>
                  <a:pt x="46484" y="0"/>
                </a:moveTo>
                <a:lnTo>
                  <a:pt x="1548399" y="0"/>
                </a:lnTo>
                <a:cubicBezTo>
                  <a:pt x="1574071" y="0"/>
                  <a:pt x="1594883" y="20812"/>
                  <a:pt x="1594883" y="46484"/>
                </a:cubicBezTo>
                <a:lnTo>
                  <a:pt x="1594883" y="337618"/>
                </a:lnTo>
                <a:cubicBezTo>
                  <a:pt x="1594883" y="349947"/>
                  <a:pt x="1589986" y="361770"/>
                  <a:pt x="1581268" y="370488"/>
                </a:cubicBezTo>
                <a:cubicBezTo>
                  <a:pt x="1572551" y="379205"/>
                  <a:pt x="1560727" y="384103"/>
                  <a:pt x="1548399" y="384103"/>
                </a:cubicBezTo>
                <a:lnTo>
                  <a:pt x="46484" y="384103"/>
                </a:lnTo>
                <a:cubicBezTo>
                  <a:pt x="34156" y="384103"/>
                  <a:pt x="22332" y="379205"/>
                  <a:pt x="13615" y="370488"/>
                </a:cubicBezTo>
                <a:cubicBezTo>
                  <a:pt x="4897" y="361770"/>
                  <a:pt x="0" y="349947"/>
                  <a:pt x="0" y="337618"/>
                </a:cubicBezTo>
                <a:lnTo>
                  <a:pt x="0" y="46484"/>
                </a:lnTo>
                <a:cubicBezTo>
                  <a:pt x="0" y="20812"/>
                  <a:pt x="20812" y="0"/>
                  <a:pt x="46484" y="0"/>
                </a:cubicBezTo>
                <a:close/>
              </a:path>
            </a:pathLst>
          </a:custGeom>
          <a:solidFill>
            <a:srgbClr val="C7895C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32BE1765-D8BE-4F0A-6F8E-1FB0A6C04A17}"/>
              </a:ext>
            </a:extLst>
          </p:cNvPr>
          <p:cNvSpPr/>
          <p:nvPr/>
        </p:nvSpPr>
        <p:spPr>
          <a:xfrm>
            <a:off x="9891615" y="3671103"/>
            <a:ext cx="4961001" cy="725243"/>
          </a:xfrm>
          <a:custGeom>
            <a:avLst/>
            <a:gdLst/>
            <a:ahLst/>
            <a:cxnLst/>
            <a:rect l="l" t="t" r="r" b="b"/>
            <a:pathLst>
              <a:path w="1594883" h="384103">
                <a:moveTo>
                  <a:pt x="46484" y="0"/>
                </a:moveTo>
                <a:lnTo>
                  <a:pt x="1548399" y="0"/>
                </a:lnTo>
                <a:cubicBezTo>
                  <a:pt x="1574071" y="0"/>
                  <a:pt x="1594883" y="20812"/>
                  <a:pt x="1594883" y="46484"/>
                </a:cubicBezTo>
                <a:lnTo>
                  <a:pt x="1594883" y="337618"/>
                </a:lnTo>
                <a:cubicBezTo>
                  <a:pt x="1594883" y="349947"/>
                  <a:pt x="1589986" y="361770"/>
                  <a:pt x="1581268" y="370488"/>
                </a:cubicBezTo>
                <a:cubicBezTo>
                  <a:pt x="1572551" y="379205"/>
                  <a:pt x="1560727" y="384103"/>
                  <a:pt x="1548399" y="384103"/>
                </a:cubicBezTo>
                <a:lnTo>
                  <a:pt x="46484" y="384103"/>
                </a:lnTo>
                <a:cubicBezTo>
                  <a:pt x="34156" y="384103"/>
                  <a:pt x="22332" y="379205"/>
                  <a:pt x="13615" y="370488"/>
                </a:cubicBezTo>
                <a:cubicBezTo>
                  <a:pt x="4897" y="361770"/>
                  <a:pt x="0" y="349947"/>
                  <a:pt x="0" y="337618"/>
                </a:cubicBezTo>
                <a:lnTo>
                  <a:pt x="0" y="46484"/>
                </a:lnTo>
                <a:cubicBezTo>
                  <a:pt x="0" y="20812"/>
                  <a:pt x="20812" y="0"/>
                  <a:pt x="46484" y="0"/>
                </a:cubicBezTo>
                <a:close/>
              </a:path>
            </a:pathLst>
          </a:custGeom>
          <a:solidFill>
            <a:srgbClr val="C7895C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F4CBB0E1-8FC5-4FCF-30D9-D522D58A129D}"/>
              </a:ext>
            </a:extLst>
          </p:cNvPr>
          <p:cNvSpPr/>
          <p:nvPr/>
        </p:nvSpPr>
        <p:spPr>
          <a:xfrm>
            <a:off x="9890721" y="6854464"/>
            <a:ext cx="4961001" cy="725243"/>
          </a:xfrm>
          <a:custGeom>
            <a:avLst/>
            <a:gdLst/>
            <a:ahLst/>
            <a:cxnLst/>
            <a:rect l="l" t="t" r="r" b="b"/>
            <a:pathLst>
              <a:path w="1594883" h="384103">
                <a:moveTo>
                  <a:pt x="46484" y="0"/>
                </a:moveTo>
                <a:lnTo>
                  <a:pt x="1548399" y="0"/>
                </a:lnTo>
                <a:cubicBezTo>
                  <a:pt x="1574071" y="0"/>
                  <a:pt x="1594883" y="20812"/>
                  <a:pt x="1594883" y="46484"/>
                </a:cubicBezTo>
                <a:lnTo>
                  <a:pt x="1594883" y="337618"/>
                </a:lnTo>
                <a:cubicBezTo>
                  <a:pt x="1594883" y="349947"/>
                  <a:pt x="1589986" y="361770"/>
                  <a:pt x="1581268" y="370488"/>
                </a:cubicBezTo>
                <a:cubicBezTo>
                  <a:pt x="1572551" y="379205"/>
                  <a:pt x="1560727" y="384103"/>
                  <a:pt x="1548399" y="384103"/>
                </a:cubicBezTo>
                <a:lnTo>
                  <a:pt x="46484" y="384103"/>
                </a:lnTo>
                <a:cubicBezTo>
                  <a:pt x="34156" y="384103"/>
                  <a:pt x="22332" y="379205"/>
                  <a:pt x="13615" y="370488"/>
                </a:cubicBezTo>
                <a:cubicBezTo>
                  <a:pt x="4897" y="361770"/>
                  <a:pt x="0" y="349947"/>
                  <a:pt x="0" y="337618"/>
                </a:cubicBezTo>
                <a:lnTo>
                  <a:pt x="0" y="46484"/>
                </a:lnTo>
                <a:cubicBezTo>
                  <a:pt x="0" y="20812"/>
                  <a:pt x="20812" y="0"/>
                  <a:pt x="46484" y="0"/>
                </a:cubicBezTo>
                <a:close/>
              </a:path>
            </a:pathLst>
          </a:custGeom>
          <a:solidFill>
            <a:srgbClr val="C7895C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689E01E7-6A90-658D-EBFC-7AA2DB759646}"/>
              </a:ext>
            </a:extLst>
          </p:cNvPr>
          <p:cNvSpPr/>
          <p:nvPr/>
        </p:nvSpPr>
        <p:spPr>
          <a:xfrm>
            <a:off x="9890721" y="7935321"/>
            <a:ext cx="4961001" cy="725243"/>
          </a:xfrm>
          <a:custGeom>
            <a:avLst/>
            <a:gdLst/>
            <a:ahLst/>
            <a:cxnLst/>
            <a:rect l="l" t="t" r="r" b="b"/>
            <a:pathLst>
              <a:path w="1594883" h="384103">
                <a:moveTo>
                  <a:pt x="46484" y="0"/>
                </a:moveTo>
                <a:lnTo>
                  <a:pt x="1548399" y="0"/>
                </a:lnTo>
                <a:cubicBezTo>
                  <a:pt x="1574071" y="0"/>
                  <a:pt x="1594883" y="20812"/>
                  <a:pt x="1594883" y="46484"/>
                </a:cubicBezTo>
                <a:lnTo>
                  <a:pt x="1594883" y="337618"/>
                </a:lnTo>
                <a:cubicBezTo>
                  <a:pt x="1594883" y="349947"/>
                  <a:pt x="1589986" y="361770"/>
                  <a:pt x="1581268" y="370488"/>
                </a:cubicBezTo>
                <a:cubicBezTo>
                  <a:pt x="1572551" y="379205"/>
                  <a:pt x="1560727" y="384103"/>
                  <a:pt x="1548399" y="384103"/>
                </a:cubicBezTo>
                <a:lnTo>
                  <a:pt x="46484" y="384103"/>
                </a:lnTo>
                <a:cubicBezTo>
                  <a:pt x="34156" y="384103"/>
                  <a:pt x="22332" y="379205"/>
                  <a:pt x="13615" y="370488"/>
                </a:cubicBezTo>
                <a:cubicBezTo>
                  <a:pt x="4897" y="361770"/>
                  <a:pt x="0" y="349947"/>
                  <a:pt x="0" y="337618"/>
                </a:cubicBezTo>
                <a:lnTo>
                  <a:pt x="0" y="46484"/>
                </a:lnTo>
                <a:cubicBezTo>
                  <a:pt x="0" y="20812"/>
                  <a:pt x="20812" y="0"/>
                  <a:pt x="46484" y="0"/>
                </a:cubicBezTo>
                <a:close/>
              </a:path>
            </a:pathLst>
          </a:custGeom>
          <a:solidFill>
            <a:srgbClr val="C7895C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A9A1BCD3-4082-A206-9DFF-A2E9EFC86FFD}"/>
              </a:ext>
            </a:extLst>
          </p:cNvPr>
          <p:cNvSpPr/>
          <p:nvPr/>
        </p:nvSpPr>
        <p:spPr>
          <a:xfrm>
            <a:off x="9926033" y="5802949"/>
            <a:ext cx="4961001" cy="725243"/>
          </a:xfrm>
          <a:custGeom>
            <a:avLst/>
            <a:gdLst/>
            <a:ahLst/>
            <a:cxnLst/>
            <a:rect l="l" t="t" r="r" b="b"/>
            <a:pathLst>
              <a:path w="1594883" h="384103">
                <a:moveTo>
                  <a:pt x="46484" y="0"/>
                </a:moveTo>
                <a:lnTo>
                  <a:pt x="1548399" y="0"/>
                </a:lnTo>
                <a:cubicBezTo>
                  <a:pt x="1574071" y="0"/>
                  <a:pt x="1594883" y="20812"/>
                  <a:pt x="1594883" y="46484"/>
                </a:cubicBezTo>
                <a:lnTo>
                  <a:pt x="1594883" y="337618"/>
                </a:lnTo>
                <a:cubicBezTo>
                  <a:pt x="1594883" y="349947"/>
                  <a:pt x="1589986" y="361770"/>
                  <a:pt x="1581268" y="370488"/>
                </a:cubicBezTo>
                <a:cubicBezTo>
                  <a:pt x="1572551" y="379205"/>
                  <a:pt x="1560727" y="384103"/>
                  <a:pt x="1548399" y="384103"/>
                </a:cubicBezTo>
                <a:lnTo>
                  <a:pt x="46484" y="384103"/>
                </a:lnTo>
                <a:cubicBezTo>
                  <a:pt x="34156" y="384103"/>
                  <a:pt x="22332" y="379205"/>
                  <a:pt x="13615" y="370488"/>
                </a:cubicBezTo>
                <a:cubicBezTo>
                  <a:pt x="4897" y="361770"/>
                  <a:pt x="0" y="349947"/>
                  <a:pt x="0" y="337618"/>
                </a:cubicBezTo>
                <a:lnTo>
                  <a:pt x="0" y="46484"/>
                </a:lnTo>
                <a:cubicBezTo>
                  <a:pt x="0" y="20812"/>
                  <a:pt x="20812" y="0"/>
                  <a:pt x="46484" y="0"/>
                </a:cubicBezTo>
                <a:close/>
              </a:path>
            </a:pathLst>
          </a:custGeom>
          <a:solidFill>
            <a:srgbClr val="C7895C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830309EF-336C-017F-0148-2995F872AFAB}"/>
              </a:ext>
            </a:extLst>
          </p:cNvPr>
          <p:cNvSpPr/>
          <p:nvPr/>
        </p:nvSpPr>
        <p:spPr>
          <a:xfrm>
            <a:off x="9890721" y="4757787"/>
            <a:ext cx="4961001" cy="725243"/>
          </a:xfrm>
          <a:custGeom>
            <a:avLst/>
            <a:gdLst/>
            <a:ahLst/>
            <a:cxnLst/>
            <a:rect l="l" t="t" r="r" b="b"/>
            <a:pathLst>
              <a:path w="1594883" h="384103">
                <a:moveTo>
                  <a:pt x="46484" y="0"/>
                </a:moveTo>
                <a:lnTo>
                  <a:pt x="1548399" y="0"/>
                </a:lnTo>
                <a:cubicBezTo>
                  <a:pt x="1574071" y="0"/>
                  <a:pt x="1594883" y="20812"/>
                  <a:pt x="1594883" y="46484"/>
                </a:cubicBezTo>
                <a:lnTo>
                  <a:pt x="1594883" y="337618"/>
                </a:lnTo>
                <a:cubicBezTo>
                  <a:pt x="1594883" y="349947"/>
                  <a:pt x="1589986" y="361770"/>
                  <a:pt x="1581268" y="370488"/>
                </a:cubicBezTo>
                <a:cubicBezTo>
                  <a:pt x="1572551" y="379205"/>
                  <a:pt x="1560727" y="384103"/>
                  <a:pt x="1548399" y="384103"/>
                </a:cubicBezTo>
                <a:lnTo>
                  <a:pt x="46484" y="384103"/>
                </a:lnTo>
                <a:cubicBezTo>
                  <a:pt x="34156" y="384103"/>
                  <a:pt x="22332" y="379205"/>
                  <a:pt x="13615" y="370488"/>
                </a:cubicBezTo>
                <a:cubicBezTo>
                  <a:pt x="4897" y="361770"/>
                  <a:pt x="0" y="349947"/>
                  <a:pt x="0" y="337618"/>
                </a:cubicBezTo>
                <a:lnTo>
                  <a:pt x="0" y="46484"/>
                </a:lnTo>
                <a:cubicBezTo>
                  <a:pt x="0" y="20812"/>
                  <a:pt x="20812" y="0"/>
                  <a:pt x="46484" y="0"/>
                </a:cubicBezTo>
                <a:close/>
              </a:path>
            </a:pathLst>
          </a:custGeom>
          <a:solidFill>
            <a:srgbClr val="C7895C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3A540490-FAB3-BFB9-4429-D51CB12A5B8D}"/>
              </a:ext>
            </a:extLst>
          </p:cNvPr>
          <p:cNvSpPr txBox="1"/>
          <p:nvPr/>
        </p:nvSpPr>
        <p:spPr>
          <a:xfrm>
            <a:off x="3483157" y="6973599"/>
            <a:ext cx="4592444" cy="39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jenis-jenis</a:t>
            </a:r>
            <a:r>
              <a:rPr lang="en-US" sz="2992" dirty="0">
                <a:solidFill>
                  <a:srgbClr val="FFF5F0"/>
                </a:solidFill>
                <a:latin typeface="Genty Sans Bold"/>
              </a:rPr>
              <a:t> </a:t>
            </a: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paralelisme</a:t>
            </a:r>
            <a:endParaRPr lang="en-US" sz="2992" dirty="0">
              <a:solidFill>
                <a:srgbClr val="FFF5F0"/>
              </a:solidFill>
              <a:latin typeface="Genty Sans Bold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1D457F65-F11E-BC79-2961-FB37EE958A09}"/>
              </a:ext>
            </a:extLst>
          </p:cNvPr>
          <p:cNvSpPr txBox="1"/>
          <p:nvPr/>
        </p:nvSpPr>
        <p:spPr>
          <a:xfrm>
            <a:off x="3433198" y="8102703"/>
            <a:ext cx="4592444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400" dirty="0" err="1">
                <a:solidFill>
                  <a:srgbClr val="FFF5F0"/>
                </a:solidFill>
                <a:latin typeface="Genty Sans Bold"/>
              </a:rPr>
              <a:t>Arsitektur</a:t>
            </a:r>
            <a:r>
              <a:rPr lang="en-US" sz="2400" dirty="0">
                <a:solidFill>
                  <a:srgbClr val="FFF5F0"/>
                </a:solidFill>
                <a:latin typeface="Genty Sans Bold"/>
              </a:rPr>
              <a:t> </a:t>
            </a:r>
            <a:r>
              <a:rPr lang="en-US" sz="2400" dirty="0" err="1">
                <a:solidFill>
                  <a:srgbClr val="FFF5F0"/>
                </a:solidFill>
                <a:latin typeface="Genty Sans Bold"/>
              </a:rPr>
              <a:t>komputsi</a:t>
            </a:r>
            <a:r>
              <a:rPr lang="en-US" sz="2400" dirty="0">
                <a:solidFill>
                  <a:srgbClr val="FFF5F0"/>
                </a:solidFill>
                <a:latin typeface="Genty Sans Bold"/>
              </a:rPr>
              <a:t> </a:t>
            </a:r>
            <a:r>
              <a:rPr lang="en-US" sz="2400" dirty="0" err="1">
                <a:solidFill>
                  <a:srgbClr val="FFF5F0"/>
                </a:solidFill>
                <a:latin typeface="Genty Sans Bold"/>
              </a:rPr>
              <a:t>paralel</a:t>
            </a:r>
            <a:endParaRPr lang="en-US" sz="2400" dirty="0">
              <a:solidFill>
                <a:srgbClr val="FFF5F0"/>
              </a:solidFill>
              <a:latin typeface="Genty Sans Bold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FBEA6BBB-949D-B346-3D65-580E23351D4D}"/>
              </a:ext>
            </a:extLst>
          </p:cNvPr>
          <p:cNvSpPr txBox="1"/>
          <p:nvPr/>
        </p:nvSpPr>
        <p:spPr>
          <a:xfrm>
            <a:off x="10045752" y="3899042"/>
            <a:ext cx="4592444" cy="39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Keuntungan</a:t>
            </a:r>
            <a:r>
              <a:rPr lang="en-US" sz="2992" dirty="0">
                <a:solidFill>
                  <a:srgbClr val="FFF5F0"/>
                </a:solidFill>
                <a:latin typeface="Genty Sans Bold"/>
              </a:rPr>
              <a:t> </a:t>
            </a: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BB275FC9-D876-92DB-1F99-26C9D981818C}"/>
              </a:ext>
            </a:extLst>
          </p:cNvPr>
          <p:cNvSpPr txBox="1"/>
          <p:nvPr/>
        </p:nvSpPr>
        <p:spPr>
          <a:xfrm>
            <a:off x="9890721" y="8080980"/>
            <a:ext cx="4592444" cy="39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992" dirty="0">
                <a:solidFill>
                  <a:srgbClr val="FFF5F0"/>
                </a:solidFill>
                <a:latin typeface="Genty Sans Bold"/>
              </a:rPr>
              <a:t>Kesimpulan </a:t>
            </a: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0A80D281-ADEF-E7EF-FB2B-429CD9BEFB32}"/>
              </a:ext>
            </a:extLst>
          </p:cNvPr>
          <p:cNvSpPr txBox="1"/>
          <p:nvPr/>
        </p:nvSpPr>
        <p:spPr>
          <a:xfrm>
            <a:off x="10008683" y="7021919"/>
            <a:ext cx="4592444" cy="39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Studi</a:t>
            </a:r>
            <a:r>
              <a:rPr lang="en-US" sz="2992" dirty="0">
                <a:solidFill>
                  <a:srgbClr val="FFF5F0"/>
                </a:solidFill>
                <a:latin typeface="Genty Sans Bold"/>
              </a:rPr>
              <a:t> </a:t>
            </a: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kasus</a:t>
            </a:r>
            <a:endParaRPr lang="en-US" sz="2992" dirty="0">
              <a:solidFill>
                <a:srgbClr val="FFF5F0"/>
              </a:solidFill>
              <a:latin typeface="Genty Sans Bold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2700762C-B701-1BBA-3860-9CC94B25085B}"/>
              </a:ext>
            </a:extLst>
          </p:cNvPr>
          <p:cNvSpPr txBox="1"/>
          <p:nvPr/>
        </p:nvSpPr>
        <p:spPr>
          <a:xfrm>
            <a:off x="10110311" y="4966919"/>
            <a:ext cx="4592444" cy="39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Tantangan</a:t>
            </a:r>
            <a:r>
              <a:rPr lang="en-US" sz="2992" dirty="0">
                <a:solidFill>
                  <a:srgbClr val="FFF5F0"/>
                </a:solidFill>
                <a:latin typeface="Genty Sans Bold"/>
              </a:rPr>
              <a:t> dan </a:t>
            </a: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solusi</a:t>
            </a:r>
            <a:endParaRPr lang="en-US" sz="2992" dirty="0">
              <a:solidFill>
                <a:srgbClr val="FFF5F0"/>
              </a:solidFill>
              <a:latin typeface="Genty Sans Bold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5BAB8EEB-6BCB-07B9-2984-1D24A2C741FC}"/>
              </a:ext>
            </a:extLst>
          </p:cNvPr>
          <p:cNvSpPr txBox="1"/>
          <p:nvPr/>
        </p:nvSpPr>
        <p:spPr>
          <a:xfrm>
            <a:off x="10077347" y="5947373"/>
            <a:ext cx="4592444" cy="390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Jenis</a:t>
            </a:r>
            <a:r>
              <a:rPr lang="en-US" sz="2992" dirty="0">
                <a:solidFill>
                  <a:srgbClr val="FFF5F0"/>
                </a:solidFill>
                <a:latin typeface="Genty Sans Bold"/>
              </a:rPr>
              <a:t> </a:t>
            </a:r>
            <a:r>
              <a:rPr lang="en-US" sz="2992" dirty="0" err="1">
                <a:solidFill>
                  <a:srgbClr val="FFF5F0"/>
                </a:solidFill>
                <a:latin typeface="Genty Sans Bold"/>
              </a:rPr>
              <a:t>aplikasi</a:t>
            </a:r>
            <a:endParaRPr lang="en-US" sz="2992" dirty="0">
              <a:solidFill>
                <a:srgbClr val="FFF5F0"/>
              </a:solidFill>
              <a:latin typeface="Genty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0800000">
            <a:off x="-999310" y="7646597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5465356" y="1162050"/>
            <a:ext cx="7751873" cy="74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000" spc="294" dirty="0" err="1">
                <a:solidFill>
                  <a:srgbClr val="74490C"/>
                </a:solidFill>
                <a:latin typeface="Bobby Jones Soft Bold"/>
              </a:rPr>
              <a:t>Pemateri</a:t>
            </a:r>
            <a:endParaRPr lang="en-US" sz="6000" spc="294" dirty="0">
              <a:solidFill>
                <a:srgbClr val="74490C"/>
              </a:solidFill>
              <a:latin typeface="Bobby Jones Soft Bold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206565" y="2684356"/>
            <a:ext cx="3480780" cy="3594949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t="-24972" r="-89608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8C0AA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403610" y="2787700"/>
            <a:ext cx="3480780" cy="3594949"/>
            <a:chOff x="0" y="0"/>
            <a:chExt cx="6350000" cy="6558280"/>
          </a:xfrm>
        </p:grpSpPr>
        <p:sp>
          <p:nvSpPr>
            <p:cNvPr id="9" name="Freeform 9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27422" r="-27422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8C0AA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600655" y="2891044"/>
            <a:ext cx="3480780" cy="3594949"/>
            <a:chOff x="0" y="0"/>
            <a:chExt cx="6350000" cy="6558280"/>
          </a:xfrm>
        </p:grpSpPr>
        <p:sp>
          <p:nvSpPr>
            <p:cNvPr id="12" name="Freeform 12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8C0AA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11607" y="6550056"/>
            <a:ext cx="2870697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Garet"/>
              </a:rPr>
              <a:t>Wiwi</a:t>
            </a:r>
            <a:r>
              <a:rPr lang="en-US" sz="24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aret"/>
              </a:rPr>
              <a:t>Lestiani</a:t>
            </a:r>
            <a:endParaRPr lang="en-US" sz="2400" dirty="0">
              <a:solidFill>
                <a:srgbClr val="000000"/>
              </a:solidFill>
              <a:latin typeface="Gare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08651" y="6653401"/>
            <a:ext cx="2870697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Garet"/>
              </a:rPr>
              <a:t>Edwin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05696" y="6756745"/>
            <a:ext cx="2870697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Garet"/>
              </a:rPr>
              <a:t>Putri Nabila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885492-3C02-C9FB-42D6-0E6838332BA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2" t="-1" r="7144" b="-2202"/>
          <a:stretch/>
        </p:blipFill>
        <p:spPr>
          <a:xfrm rot="16200000">
            <a:off x="2502894" y="2978145"/>
            <a:ext cx="2936421" cy="2973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B0DD62-49CE-D851-FA21-B9CA79CD532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420" t="15207" r="-1366" b="28648"/>
          <a:stretch/>
        </p:blipFill>
        <p:spPr>
          <a:xfrm>
            <a:off x="12861677" y="3220126"/>
            <a:ext cx="2999939" cy="30726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8C2C56-22B5-80ED-4D8F-B3DC730C8F2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730" t="29352" r="15901"/>
          <a:stretch/>
        </p:blipFill>
        <p:spPr>
          <a:xfrm>
            <a:off x="7708651" y="3116963"/>
            <a:ext cx="2924776" cy="2936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0800000">
            <a:off x="-999310" y="7512783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50699" y="672910"/>
            <a:ext cx="15986602" cy="8941179"/>
          </a:xfrm>
          <a:custGeom>
            <a:avLst/>
            <a:gdLst/>
            <a:ahLst/>
            <a:cxnLst/>
            <a:rect l="l" t="t" r="r" b="b"/>
            <a:pathLst>
              <a:path w="15986602" h="8941179">
                <a:moveTo>
                  <a:pt x="0" y="0"/>
                </a:moveTo>
                <a:lnTo>
                  <a:pt x="15986602" y="0"/>
                </a:lnTo>
                <a:lnTo>
                  <a:pt x="15986602" y="8941180"/>
                </a:lnTo>
                <a:lnTo>
                  <a:pt x="0" y="894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5268064" y="2459961"/>
            <a:ext cx="7751873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000" spc="294" dirty="0" err="1">
                <a:solidFill>
                  <a:srgbClr val="FFF5F0"/>
                </a:solidFill>
                <a:latin typeface="Bobby Jones Soft Bold"/>
              </a:rPr>
              <a:t>pengantar</a:t>
            </a:r>
            <a:endParaRPr lang="en-US" sz="6000" spc="294" dirty="0">
              <a:solidFill>
                <a:srgbClr val="FFF5F0"/>
              </a:solidFill>
              <a:latin typeface="Bobby Jones Soft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239666" y="4789509"/>
            <a:ext cx="13981156" cy="1361609"/>
            <a:chOff x="0" y="0"/>
            <a:chExt cx="4183895" cy="4074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83895" cy="407465"/>
            </a:xfrm>
            <a:custGeom>
              <a:avLst/>
              <a:gdLst/>
              <a:ahLst/>
              <a:cxnLst/>
              <a:rect l="l" t="t" r="r" b="b"/>
              <a:pathLst>
                <a:path w="4183895" h="407465">
                  <a:moveTo>
                    <a:pt x="17720" y="0"/>
                  </a:moveTo>
                  <a:lnTo>
                    <a:pt x="4166175" y="0"/>
                  </a:lnTo>
                  <a:cubicBezTo>
                    <a:pt x="4170875" y="0"/>
                    <a:pt x="4175382" y="1867"/>
                    <a:pt x="4178705" y="5190"/>
                  </a:cubicBezTo>
                  <a:cubicBezTo>
                    <a:pt x="4182028" y="8513"/>
                    <a:pt x="4183895" y="13020"/>
                    <a:pt x="4183895" y="17720"/>
                  </a:cubicBezTo>
                  <a:lnTo>
                    <a:pt x="4183895" y="389745"/>
                  </a:lnTo>
                  <a:cubicBezTo>
                    <a:pt x="4183895" y="399531"/>
                    <a:pt x="4175962" y="407465"/>
                    <a:pt x="4166175" y="407465"/>
                  </a:cubicBezTo>
                  <a:lnTo>
                    <a:pt x="17720" y="407465"/>
                  </a:lnTo>
                  <a:cubicBezTo>
                    <a:pt x="7933" y="407465"/>
                    <a:pt x="0" y="399531"/>
                    <a:pt x="0" y="389745"/>
                  </a:cubicBezTo>
                  <a:lnTo>
                    <a:pt x="0" y="17720"/>
                  </a:lnTo>
                  <a:cubicBezTo>
                    <a:pt x="0" y="7933"/>
                    <a:pt x="7933" y="0"/>
                    <a:pt x="177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F6DDCC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39666" y="4227801"/>
            <a:ext cx="3203779" cy="808929"/>
            <a:chOff x="0" y="0"/>
            <a:chExt cx="958739" cy="242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8739" cy="242074"/>
            </a:xfrm>
            <a:custGeom>
              <a:avLst/>
              <a:gdLst/>
              <a:ahLst/>
              <a:cxnLst/>
              <a:rect l="l" t="t" r="r" b="b"/>
              <a:pathLst>
                <a:path w="958739" h="242074">
                  <a:moveTo>
                    <a:pt x="36247" y="0"/>
                  </a:moveTo>
                  <a:lnTo>
                    <a:pt x="922491" y="0"/>
                  </a:lnTo>
                  <a:cubicBezTo>
                    <a:pt x="932105" y="0"/>
                    <a:pt x="941324" y="3819"/>
                    <a:pt x="948122" y="10617"/>
                  </a:cubicBezTo>
                  <a:cubicBezTo>
                    <a:pt x="954920" y="17414"/>
                    <a:pt x="958739" y="26634"/>
                    <a:pt x="958739" y="36247"/>
                  </a:cubicBezTo>
                  <a:lnTo>
                    <a:pt x="958739" y="205827"/>
                  </a:lnTo>
                  <a:cubicBezTo>
                    <a:pt x="958739" y="225845"/>
                    <a:pt x="942510" y="242074"/>
                    <a:pt x="922491" y="242074"/>
                  </a:cubicBezTo>
                  <a:lnTo>
                    <a:pt x="36247" y="242074"/>
                  </a:lnTo>
                  <a:cubicBezTo>
                    <a:pt x="16229" y="242074"/>
                    <a:pt x="0" y="225845"/>
                    <a:pt x="0" y="205827"/>
                  </a:cubicBezTo>
                  <a:lnTo>
                    <a:pt x="0" y="36247"/>
                  </a:lnTo>
                  <a:cubicBezTo>
                    <a:pt x="0" y="16229"/>
                    <a:pt x="16229" y="0"/>
                    <a:pt x="36247" y="0"/>
                  </a:cubicBezTo>
                  <a:close/>
                </a:path>
              </a:pathLst>
            </a:custGeom>
            <a:solidFill>
              <a:srgbClr val="F6DDC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60375" y="4450148"/>
            <a:ext cx="2762360" cy="44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3400" spc="166" dirty="0" err="1">
                <a:solidFill>
                  <a:srgbClr val="74490C"/>
                </a:solidFill>
                <a:latin typeface="Bobby Jones Soft Bold"/>
              </a:rPr>
              <a:t>Poin</a:t>
            </a:r>
            <a:r>
              <a:rPr lang="en-US" sz="3400" spc="166" dirty="0">
                <a:solidFill>
                  <a:srgbClr val="74490C"/>
                </a:solidFill>
                <a:latin typeface="Bobby Jones Soft Bold"/>
              </a:rPr>
              <a:t> </a:t>
            </a:r>
            <a:r>
              <a:rPr lang="en-US" sz="3400" spc="166" dirty="0" err="1">
                <a:solidFill>
                  <a:srgbClr val="74490C"/>
                </a:solidFill>
                <a:latin typeface="Bobby Jones Soft Bold"/>
              </a:rPr>
              <a:t>Pertama</a:t>
            </a:r>
            <a:endParaRPr lang="en-US" sz="3400" spc="166" dirty="0">
              <a:solidFill>
                <a:srgbClr val="74490C"/>
              </a:solidFill>
              <a:latin typeface="Bobby Jones Sof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59163" y="5203197"/>
            <a:ext cx="13342163" cy="44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Definisi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Komputasi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283086" y="7222690"/>
            <a:ext cx="13981156" cy="1411530"/>
            <a:chOff x="0" y="0"/>
            <a:chExt cx="4183895" cy="4224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83895" cy="422404"/>
            </a:xfrm>
            <a:custGeom>
              <a:avLst/>
              <a:gdLst/>
              <a:ahLst/>
              <a:cxnLst/>
              <a:rect l="l" t="t" r="r" b="b"/>
              <a:pathLst>
                <a:path w="4183895" h="422404">
                  <a:moveTo>
                    <a:pt x="17720" y="0"/>
                  </a:moveTo>
                  <a:lnTo>
                    <a:pt x="4166175" y="0"/>
                  </a:lnTo>
                  <a:cubicBezTo>
                    <a:pt x="4170875" y="0"/>
                    <a:pt x="4175382" y="1867"/>
                    <a:pt x="4178705" y="5190"/>
                  </a:cubicBezTo>
                  <a:cubicBezTo>
                    <a:pt x="4182028" y="8513"/>
                    <a:pt x="4183895" y="13020"/>
                    <a:pt x="4183895" y="17720"/>
                  </a:cubicBezTo>
                  <a:lnTo>
                    <a:pt x="4183895" y="404684"/>
                  </a:lnTo>
                  <a:cubicBezTo>
                    <a:pt x="4183895" y="414470"/>
                    <a:pt x="4175962" y="422404"/>
                    <a:pt x="4166175" y="422404"/>
                  </a:cubicBezTo>
                  <a:lnTo>
                    <a:pt x="17720" y="422404"/>
                  </a:lnTo>
                  <a:cubicBezTo>
                    <a:pt x="7933" y="422404"/>
                    <a:pt x="0" y="414470"/>
                    <a:pt x="0" y="404684"/>
                  </a:cubicBezTo>
                  <a:lnTo>
                    <a:pt x="0" y="17720"/>
                  </a:lnTo>
                  <a:cubicBezTo>
                    <a:pt x="0" y="7933"/>
                    <a:pt x="7933" y="0"/>
                    <a:pt x="177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F6DDCC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283086" y="6577500"/>
            <a:ext cx="3203779" cy="808929"/>
            <a:chOff x="0" y="0"/>
            <a:chExt cx="958739" cy="24207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58739" cy="242074"/>
            </a:xfrm>
            <a:custGeom>
              <a:avLst/>
              <a:gdLst/>
              <a:ahLst/>
              <a:cxnLst/>
              <a:rect l="l" t="t" r="r" b="b"/>
              <a:pathLst>
                <a:path w="958739" h="242074">
                  <a:moveTo>
                    <a:pt x="36247" y="0"/>
                  </a:moveTo>
                  <a:lnTo>
                    <a:pt x="922491" y="0"/>
                  </a:lnTo>
                  <a:cubicBezTo>
                    <a:pt x="932105" y="0"/>
                    <a:pt x="941324" y="3819"/>
                    <a:pt x="948122" y="10617"/>
                  </a:cubicBezTo>
                  <a:cubicBezTo>
                    <a:pt x="954920" y="17414"/>
                    <a:pt x="958739" y="26634"/>
                    <a:pt x="958739" y="36247"/>
                  </a:cubicBezTo>
                  <a:lnTo>
                    <a:pt x="958739" y="205827"/>
                  </a:lnTo>
                  <a:cubicBezTo>
                    <a:pt x="958739" y="225845"/>
                    <a:pt x="942510" y="242074"/>
                    <a:pt x="922491" y="242074"/>
                  </a:cubicBezTo>
                  <a:lnTo>
                    <a:pt x="36247" y="242074"/>
                  </a:lnTo>
                  <a:cubicBezTo>
                    <a:pt x="16229" y="242074"/>
                    <a:pt x="0" y="225845"/>
                    <a:pt x="0" y="205827"/>
                  </a:cubicBezTo>
                  <a:lnTo>
                    <a:pt x="0" y="36247"/>
                  </a:lnTo>
                  <a:cubicBezTo>
                    <a:pt x="0" y="16229"/>
                    <a:pt x="16229" y="0"/>
                    <a:pt x="36247" y="0"/>
                  </a:cubicBezTo>
                  <a:close/>
                </a:path>
              </a:pathLst>
            </a:custGeom>
            <a:solidFill>
              <a:srgbClr val="F6DDC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03796" y="6799846"/>
            <a:ext cx="2762360" cy="44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3400" spc="166">
                <a:solidFill>
                  <a:srgbClr val="74490C"/>
                </a:solidFill>
                <a:latin typeface="Bobby Jones Soft Bold"/>
              </a:rPr>
              <a:t>Poin Kedua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02583" y="7548354"/>
            <a:ext cx="13342163" cy="47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Mengapa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Komputasi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Paralel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Penting</a:t>
            </a:r>
            <a:r>
              <a:rPr lang="en-ID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?</a:t>
            </a:r>
            <a:endParaRPr lang="en-US" sz="4000" dirty="0">
              <a:solidFill>
                <a:srgbClr val="000000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0800000">
            <a:off x="-999310" y="7512783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50699" y="639855"/>
            <a:ext cx="15986602" cy="8941179"/>
          </a:xfrm>
          <a:custGeom>
            <a:avLst/>
            <a:gdLst/>
            <a:ahLst/>
            <a:cxnLst/>
            <a:rect l="l" t="t" r="r" b="b"/>
            <a:pathLst>
              <a:path w="15986602" h="8941179">
                <a:moveTo>
                  <a:pt x="0" y="0"/>
                </a:moveTo>
                <a:lnTo>
                  <a:pt x="15986602" y="0"/>
                </a:lnTo>
                <a:lnTo>
                  <a:pt x="15986602" y="8941180"/>
                </a:lnTo>
                <a:lnTo>
                  <a:pt x="0" y="894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1108989" y="2708107"/>
            <a:ext cx="5117105" cy="6010108"/>
          </a:xfrm>
          <a:custGeom>
            <a:avLst/>
            <a:gdLst/>
            <a:ahLst/>
            <a:cxnLst/>
            <a:rect l="l" t="t" r="r" b="b"/>
            <a:pathLst>
              <a:path w="5117105" h="6010108">
                <a:moveTo>
                  <a:pt x="0" y="0"/>
                </a:moveTo>
                <a:lnTo>
                  <a:pt x="5117104" y="0"/>
                </a:lnTo>
                <a:lnTo>
                  <a:pt x="5117104" y="6010108"/>
                </a:lnTo>
                <a:lnTo>
                  <a:pt x="0" y="6010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40" b="-2615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4710492" y="2708107"/>
            <a:ext cx="1515601" cy="1052654"/>
          </a:xfrm>
          <a:custGeom>
            <a:avLst/>
            <a:gdLst/>
            <a:ahLst/>
            <a:cxnLst/>
            <a:rect l="l" t="t" r="r" b="b"/>
            <a:pathLst>
              <a:path w="1515601" h="1052654">
                <a:moveTo>
                  <a:pt x="0" y="0"/>
                </a:moveTo>
                <a:lnTo>
                  <a:pt x="1515601" y="0"/>
                </a:lnTo>
                <a:lnTo>
                  <a:pt x="1515601" y="1052654"/>
                </a:lnTo>
                <a:lnTo>
                  <a:pt x="0" y="10526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 flipV="1">
            <a:off x="11108989" y="7665561"/>
            <a:ext cx="1515601" cy="1052654"/>
          </a:xfrm>
          <a:custGeom>
            <a:avLst/>
            <a:gdLst/>
            <a:ahLst/>
            <a:cxnLst/>
            <a:rect l="l" t="t" r="r" b="b"/>
            <a:pathLst>
              <a:path w="1515601" h="1052654">
                <a:moveTo>
                  <a:pt x="1515601" y="1052654"/>
                </a:moveTo>
                <a:lnTo>
                  <a:pt x="0" y="1052654"/>
                </a:lnTo>
                <a:lnTo>
                  <a:pt x="0" y="0"/>
                </a:lnTo>
                <a:lnTo>
                  <a:pt x="1515601" y="0"/>
                </a:lnTo>
                <a:lnTo>
                  <a:pt x="1515601" y="105265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2349355" y="2804317"/>
            <a:ext cx="7062283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0"/>
              </a:lnSpc>
            </a:pPr>
            <a:r>
              <a:rPr lang="en-US" sz="6000" spc="294" dirty="0" err="1">
                <a:solidFill>
                  <a:srgbClr val="74490C"/>
                </a:solidFill>
                <a:latin typeface="Bobby Jones Soft Bold"/>
              </a:rPr>
              <a:t>Konsep</a:t>
            </a:r>
            <a:r>
              <a:rPr lang="en-US" sz="6000" spc="294" dirty="0">
                <a:solidFill>
                  <a:srgbClr val="74490C"/>
                </a:solidFill>
                <a:latin typeface="Bobby Jones Soft Bold"/>
              </a:rPr>
              <a:t> </a:t>
            </a:r>
            <a:r>
              <a:rPr lang="en-US" sz="6000" spc="294" dirty="0" err="1">
                <a:solidFill>
                  <a:srgbClr val="74490C"/>
                </a:solidFill>
                <a:latin typeface="Bobby Jones Soft Bold"/>
              </a:rPr>
              <a:t>dasar</a:t>
            </a:r>
            <a:endParaRPr lang="en-US" sz="6000" spc="294" dirty="0">
              <a:solidFill>
                <a:srgbClr val="74490C"/>
              </a:solidFill>
              <a:latin typeface="Bobby Jones Sof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38565" y="4284408"/>
            <a:ext cx="7082093" cy="390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Paralelisme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Skalabilitas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Paralelisme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konsep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bersamaan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Skalabilitas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mengacu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kemampuan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bertambah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seiring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peningkatan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permintaan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ID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 rot="-10800000">
            <a:off x="-999310" y="7646598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50699" y="469521"/>
            <a:ext cx="15986602" cy="8941179"/>
          </a:xfrm>
          <a:custGeom>
            <a:avLst/>
            <a:gdLst/>
            <a:ahLst/>
            <a:cxnLst/>
            <a:rect l="l" t="t" r="r" b="b"/>
            <a:pathLst>
              <a:path w="15986602" h="8941179">
                <a:moveTo>
                  <a:pt x="0" y="0"/>
                </a:moveTo>
                <a:lnTo>
                  <a:pt x="15986602" y="0"/>
                </a:lnTo>
                <a:lnTo>
                  <a:pt x="15986602" y="8941180"/>
                </a:lnTo>
                <a:lnTo>
                  <a:pt x="0" y="894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5400621" y="4369435"/>
            <a:ext cx="10733957" cy="1256819"/>
            <a:chOff x="0" y="0"/>
            <a:chExt cx="3212163" cy="3761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12163" cy="376106"/>
            </a:xfrm>
            <a:custGeom>
              <a:avLst/>
              <a:gdLst/>
              <a:ahLst/>
              <a:cxnLst/>
              <a:rect l="l" t="t" r="r" b="b"/>
              <a:pathLst>
                <a:path w="3212163" h="376106">
                  <a:moveTo>
                    <a:pt x="10819" y="0"/>
                  </a:moveTo>
                  <a:lnTo>
                    <a:pt x="3201344" y="0"/>
                  </a:lnTo>
                  <a:cubicBezTo>
                    <a:pt x="3207319" y="0"/>
                    <a:pt x="3212163" y="4844"/>
                    <a:pt x="3212163" y="10819"/>
                  </a:cubicBezTo>
                  <a:lnTo>
                    <a:pt x="3212163" y="365287"/>
                  </a:lnTo>
                  <a:cubicBezTo>
                    <a:pt x="3212163" y="371262"/>
                    <a:pt x="3207319" y="376106"/>
                    <a:pt x="3201344" y="376106"/>
                  </a:cubicBezTo>
                  <a:lnTo>
                    <a:pt x="10819" y="376106"/>
                  </a:lnTo>
                  <a:cubicBezTo>
                    <a:pt x="4844" y="376106"/>
                    <a:pt x="0" y="371262"/>
                    <a:pt x="0" y="365287"/>
                  </a:cubicBezTo>
                  <a:lnTo>
                    <a:pt x="0" y="10819"/>
                  </a:lnTo>
                  <a:cubicBezTo>
                    <a:pt x="0" y="4844"/>
                    <a:pt x="4844" y="0"/>
                    <a:pt x="10819" y="0"/>
                  </a:cubicBezTo>
                  <a:close/>
                </a:path>
              </a:pathLst>
            </a:custGeom>
            <a:solidFill>
              <a:srgbClr val="74490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53422" y="4369435"/>
            <a:ext cx="3247199" cy="1256819"/>
            <a:chOff x="0" y="0"/>
            <a:chExt cx="971732" cy="3761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1732" cy="376106"/>
            </a:xfrm>
            <a:custGeom>
              <a:avLst/>
              <a:gdLst/>
              <a:ahLst/>
              <a:cxnLst/>
              <a:rect l="l" t="t" r="r" b="b"/>
              <a:pathLst>
                <a:path w="971732" h="376106">
                  <a:moveTo>
                    <a:pt x="35763" y="0"/>
                  </a:moveTo>
                  <a:lnTo>
                    <a:pt x="935969" y="0"/>
                  </a:lnTo>
                  <a:cubicBezTo>
                    <a:pt x="945454" y="0"/>
                    <a:pt x="954551" y="3768"/>
                    <a:pt x="961258" y="10475"/>
                  </a:cubicBezTo>
                  <a:cubicBezTo>
                    <a:pt x="967964" y="17181"/>
                    <a:pt x="971732" y="26278"/>
                    <a:pt x="971732" y="35763"/>
                  </a:cubicBezTo>
                  <a:lnTo>
                    <a:pt x="971732" y="340343"/>
                  </a:lnTo>
                  <a:cubicBezTo>
                    <a:pt x="971732" y="360094"/>
                    <a:pt x="955721" y="376106"/>
                    <a:pt x="935969" y="376106"/>
                  </a:cubicBezTo>
                  <a:lnTo>
                    <a:pt x="35763" y="376106"/>
                  </a:lnTo>
                  <a:cubicBezTo>
                    <a:pt x="26278" y="376106"/>
                    <a:pt x="17181" y="372338"/>
                    <a:pt x="10475" y="365631"/>
                  </a:cubicBezTo>
                  <a:cubicBezTo>
                    <a:pt x="3768" y="358925"/>
                    <a:pt x="0" y="349828"/>
                    <a:pt x="0" y="340343"/>
                  </a:cubicBezTo>
                  <a:lnTo>
                    <a:pt x="0" y="35763"/>
                  </a:lnTo>
                  <a:cubicBezTo>
                    <a:pt x="0" y="26278"/>
                    <a:pt x="3768" y="17181"/>
                    <a:pt x="10475" y="10475"/>
                  </a:cubicBezTo>
                  <a:cubicBezTo>
                    <a:pt x="17181" y="3768"/>
                    <a:pt x="26278" y="0"/>
                    <a:pt x="35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74490C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225971" y="2332919"/>
            <a:ext cx="9836057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000" spc="294" dirty="0" err="1">
                <a:solidFill>
                  <a:srgbClr val="74490C"/>
                </a:solidFill>
                <a:latin typeface="Bobby Jones Soft Bold"/>
              </a:rPr>
              <a:t>Jenis-jenis</a:t>
            </a:r>
            <a:r>
              <a:rPr lang="en-US" sz="6000" spc="294" dirty="0">
                <a:solidFill>
                  <a:srgbClr val="74490C"/>
                </a:solidFill>
                <a:latin typeface="Bobby Jones Soft Bold"/>
              </a:rPr>
              <a:t> </a:t>
            </a:r>
            <a:r>
              <a:rPr lang="en-US" sz="6000" spc="294" dirty="0" err="1">
                <a:solidFill>
                  <a:srgbClr val="74490C"/>
                </a:solidFill>
                <a:latin typeface="Bobby Jones Soft Bold"/>
              </a:rPr>
              <a:t>paralelisme</a:t>
            </a:r>
            <a:endParaRPr lang="en-US" sz="6000" spc="294" dirty="0">
              <a:solidFill>
                <a:srgbClr val="74490C"/>
              </a:solidFill>
              <a:latin typeface="Bobby Jones Sof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95841" y="4739527"/>
            <a:ext cx="276236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3400" spc="166" dirty="0" err="1">
                <a:solidFill>
                  <a:srgbClr val="74490C"/>
                </a:solidFill>
                <a:latin typeface="Bobby Jones Soft Bold"/>
              </a:rPr>
              <a:t>Paralelisme</a:t>
            </a:r>
            <a:r>
              <a:rPr lang="en-US" sz="3400" spc="166" dirty="0">
                <a:solidFill>
                  <a:srgbClr val="74490C"/>
                </a:solidFill>
                <a:latin typeface="Bobby Jones Soft Bold"/>
              </a:rPr>
              <a:t>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15150" y="4611376"/>
            <a:ext cx="10277009" cy="855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Data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dibagi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menjadi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bagian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lebih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kecil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, dan masing-masing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bagian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diolah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oleh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prosesor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berbeda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secara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bersamaan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Garet" panose="020B0604020202020204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400621" y="5626254"/>
            <a:ext cx="10733957" cy="1256819"/>
            <a:chOff x="0" y="0"/>
            <a:chExt cx="3212163" cy="3761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12163" cy="376106"/>
            </a:xfrm>
            <a:custGeom>
              <a:avLst/>
              <a:gdLst/>
              <a:ahLst/>
              <a:cxnLst/>
              <a:rect l="l" t="t" r="r" b="b"/>
              <a:pathLst>
                <a:path w="3212163" h="376106">
                  <a:moveTo>
                    <a:pt x="10819" y="0"/>
                  </a:moveTo>
                  <a:lnTo>
                    <a:pt x="3201344" y="0"/>
                  </a:lnTo>
                  <a:cubicBezTo>
                    <a:pt x="3207319" y="0"/>
                    <a:pt x="3212163" y="4844"/>
                    <a:pt x="3212163" y="10819"/>
                  </a:cubicBezTo>
                  <a:lnTo>
                    <a:pt x="3212163" y="365287"/>
                  </a:lnTo>
                  <a:cubicBezTo>
                    <a:pt x="3212163" y="371262"/>
                    <a:pt x="3207319" y="376106"/>
                    <a:pt x="3201344" y="376106"/>
                  </a:cubicBezTo>
                  <a:lnTo>
                    <a:pt x="10819" y="376106"/>
                  </a:lnTo>
                  <a:cubicBezTo>
                    <a:pt x="4844" y="376106"/>
                    <a:pt x="0" y="371262"/>
                    <a:pt x="0" y="365287"/>
                  </a:cubicBezTo>
                  <a:lnTo>
                    <a:pt x="0" y="10819"/>
                  </a:lnTo>
                  <a:cubicBezTo>
                    <a:pt x="0" y="4844"/>
                    <a:pt x="4844" y="0"/>
                    <a:pt x="10819" y="0"/>
                  </a:cubicBezTo>
                  <a:close/>
                </a:path>
              </a:pathLst>
            </a:custGeom>
            <a:solidFill>
              <a:srgbClr val="74490C"/>
            </a:soli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53422" y="5626254"/>
            <a:ext cx="3247199" cy="1256819"/>
            <a:chOff x="0" y="0"/>
            <a:chExt cx="971732" cy="3761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1732" cy="376106"/>
            </a:xfrm>
            <a:custGeom>
              <a:avLst/>
              <a:gdLst/>
              <a:ahLst/>
              <a:cxnLst/>
              <a:rect l="l" t="t" r="r" b="b"/>
              <a:pathLst>
                <a:path w="971732" h="376106">
                  <a:moveTo>
                    <a:pt x="35763" y="0"/>
                  </a:moveTo>
                  <a:lnTo>
                    <a:pt x="935969" y="0"/>
                  </a:lnTo>
                  <a:cubicBezTo>
                    <a:pt x="945454" y="0"/>
                    <a:pt x="954551" y="3768"/>
                    <a:pt x="961258" y="10475"/>
                  </a:cubicBezTo>
                  <a:cubicBezTo>
                    <a:pt x="967964" y="17181"/>
                    <a:pt x="971732" y="26278"/>
                    <a:pt x="971732" y="35763"/>
                  </a:cubicBezTo>
                  <a:lnTo>
                    <a:pt x="971732" y="340343"/>
                  </a:lnTo>
                  <a:cubicBezTo>
                    <a:pt x="971732" y="360094"/>
                    <a:pt x="955721" y="376106"/>
                    <a:pt x="935969" y="376106"/>
                  </a:cubicBezTo>
                  <a:lnTo>
                    <a:pt x="35763" y="376106"/>
                  </a:lnTo>
                  <a:cubicBezTo>
                    <a:pt x="26278" y="376106"/>
                    <a:pt x="17181" y="372338"/>
                    <a:pt x="10475" y="365631"/>
                  </a:cubicBezTo>
                  <a:cubicBezTo>
                    <a:pt x="3768" y="358925"/>
                    <a:pt x="0" y="349828"/>
                    <a:pt x="0" y="340343"/>
                  </a:cubicBezTo>
                  <a:lnTo>
                    <a:pt x="0" y="35763"/>
                  </a:lnTo>
                  <a:cubicBezTo>
                    <a:pt x="0" y="26278"/>
                    <a:pt x="3768" y="17181"/>
                    <a:pt x="10475" y="10475"/>
                  </a:cubicBezTo>
                  <a:cubicBezTo>
                    <a:pt x="17181" y="3768"/>
                    <a:pt x="26278" y="0"/>
                    <a:pt x="35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74490C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395841" y="5996345"/>
            <a:ext cx="276236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3400" spc="166" dirty="0" err="1">
                <a:solidFill>
                  <a:srgbClr val="74490C"/>
                </a:solidFill>
                <a:latin typeface="Bobby Jones Soft Bold"/>
              </a:rPr>
              <a:t>Paralelisme</a:t>
            </a:r>
            <a:r>
              <a:rPr lang="en-US" sz="3400" spc="166" dirty="0">
                <a:solidFill>
                  <a:srgbClr val="74490C"/>
                </a:solidFill>
                <a:latin typeface="Bobby Jones Soft Bold"/>
              </a:rPr>
              <a:t> </a:t>
            </a:r>
            <a:r>
              <a:rPr lang="en-US" sz="3400" spc="166" dirty="0" err="1">
                <a:solidFill>
                  <a:srgbClr val="74490C"/>
                </a:solidFill>
                <a:latin typeface="Bobby Jones Soft Bold"/>
              </a:rPr>
              <a:t>tugas</a:t>
            </a:r>
            <a:endParaRPr lang="en-US" sz="3400" spc="166" dirty="0">
              <a:solidFill>
                <a:srgbClr val="74490C"/>
              </a:solidFill>
              <a:latin typeface="Bobby Jones Soft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615150" y="5868194"/>
            <a:ext cx="10008031" cy="12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dijalankan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bersamaan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prosesor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Garet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5400621" y="6883072"/>
            <a:ext cx="10733957" cy="1238265"/>
            <a:chOff x="0" y="0"/>
            <a:chExt cx="3212163" cy="3705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12163" cy="370554"/>
            </a:xfrm>
            <a:custGeom>
              <a:avLst/>
              <a:gdLst/>
              <a:ahLst/>
              <a:cxnLst/>
              <a:rect l="l" t="t" r="r" b="b"/>
              <a:pathLst>
                <a:path w="3212163" h="370554">
                  <a:moveTo>
                    <a:pt x="10819" y="0"/>
                  </a:moveTo>
                  <a:lnTo>
                    <a:pt x="3201344" y="0"/>
                  </a:lnTo>
                  <a:cubicBezTo>
                    <a:pt x="3207319" y="0"/>
                    <a:pt x="3212163" y="4844"/>
                    <a:pt x="3212163" y="10819"/>
                  </a:cubicBezTo>
                  <a:lnTo>
                    <a:pt x="3212163" y="359735"/>
                  </a:lnTo>
                  <a:cubicBezTo>
                    <a:pt x="3212163" y="365710"/>
                    <a:pt x="3207319" y="370554"/>
                    <a:pt x="3201344" y="370554"/>
                  </a:cubicBezTo>
                  <a:lnTo>
                    <a:pt x="10819" y="370554"/>
                  </a:lnTo>
                  <a:cubicBezTo>
                    <a:pt x="4844" y="370554"/>
                    <a:pt x="0" y="365710"/>
                    <a:pt x="0" y="359735"/>
                  </a:cubicBezTo>
                  <a:lnTo>
                    <a:pt x="0" y="10819"/>
                  </a:lnTo>
                  <a:cubicBezTo>
                    <a:pt x="0" y="4844"/>
                    <a:pt x="4844" y="0"/>
                    <a:pt x="10819" y="0"/>
                  </a:cubicBezTo>
                  <a:close/>
                </a:path>
              </a:pathLst>
            </a:custGeom>
            <a:solidFill>
              <a:srgbClr val="74490C"/>
            </a:solidFill>
            <a:ln>
              <a:noFill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53422" y="6883072"/>
            <a:ext cx="3247199" cy="1238265"/>
            <a:chOff x="0" y="0"/>
            <a:chExt cx="971732" cy="37055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71732" cy="370554"/>
            </a:xfrm>
            <a:custGeom>
              <a:avLst/>
              <a:gdLst/>
              <a:ahLst/>
              <a:cxnLst/>
              <a:rect l="l" t="t" r="r" b="b"/>
              <a:pathLst>
                <a:path w="971732" h="370554">
                  <a:moveTo>
                    <a:pt x="35763" y="0"/>
                  </a:moveTo>
                  <a:lnTo>
                    <a:pt x="935969" y="0"/>
                  </a:lnTo>
                  <a:cubicBezTo>
                    <a:pt x="945454" y="0"/>
                    <a:pt x="954551" y="3768"/>
                    <a:pt x="961258" y="10475"/>
                  </a:cubicBezTo>
                  <a:cubicBezTo>
                    <a:pt x="967964" y="17181"/>
                    <a:pt x="971732" y="26278"/>
                    <a:pt x="971732" y="35763"/>
                  </a:cubicBezTo>
                  <a:lnTo>
                    <a:pt x="971732" y="334791"/>
                  </a:lnTo>
                  <a:cubicBezTo>
                    <a:pt x="971732" y="344276"/>
                    <a:pt x="967964" y="353372"/>
                    <a:pt x="961258" y="360079"/>
                  </a:cubicBezTo>
                  <a:cubicBezTo>
                    <a:pt x="954551" y="366786"/>
                    <a:pt x="945454" y="370554"/>
                    <a:pt x="935969" y="370554"/>
                  </a:cubicBezTo>
                  <a:lnTo>
                    <a:pt x="35763" y="370554"/>
                  </a:lnTo>
                  <a:cubicBezTo>
                    <a:pt x="26278" y="370554"/>
                    <a:pt x="17181" y="366786"/>
                    <a:pt x="10475" y="360079"/>
                  </a:cubicBezTo>
                  <a:cubicBezTo>
                    <a:pt x="3768" y="353372"/>
                    <a:pt x="0" y="344276"/>
                    <a:pt x="0" y="334791"/>
                  </a:cubicBezTo>
                  <a:lnTo>
                    <a:pt x="0" y="35763"/>
                  </a:lnTo>
                  <a:cubicBezTo>
                    <a:pt x="0" y="26278"/>
                    <a:pt x="3768" y="17181"/>
                    <a:pt x="10475" y="10475"/>
                  </a:cubicBezTo>
                  <a:cubicBezTo>
                    <a:pt x="17181" y="3768"/>
                    <a:pt x="26278" y="0"/>
                    <a:pt x="35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74490C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95841" y="7253164"/>
            <a:ext cx="276236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3400" spc="166" dirty="0" err="1">
                <a:solidFill>
                  <a:srgbClr val="74490C"/>
                </a:solidFill>
                <a:latin typeface="Bobby Jones Soft Bold"/>
              </a:rPr>
              <a:t>Paralelisme</a:t>
            </a:r>
            <a:r>
              <a:rPr lang="en-US" sz="3400" spc="166" dirty="0">
                <a:solidFill>
                  <a:srgbClr val="74490C"/>
                </a:solidFill>
                <a:latin typeface="Bobby Jones Soft Bold"/>
              </a:rPr>
              <a:t> </a:t>
            </a:r>
            <a:r>
              <a:rPr lang="en-US" sz="3400" spc="166" dirty="0" err="1">
                <a:solidFill>
                  <a:srgbClr val="74490C"/>
                </a:solidFill>
                <a:latin typeface="Bobby Jones Soft Bold"/>
              </a:rPr>
              <a:t>instruksi</a:t>
            </a:r>
            <a:endParaRPr lang="en-US" sz="3400" spc="166" dirty="0">
              <a:solidFill>
                <a:srgbClr val="74490C"/>
              </a:solidFill>
              <a:latin typeface="Bobby Jones Sof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615150" y="7125013"/>
            <a:ext cx="10277009" cy="12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Instruksi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dibagi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bagian-bagian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dieksekusi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unit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pemrosesan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paralel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0800000">
            <a:off x="-999310" y="7512783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762000" y="672910"/>
            <a:ext cx="16764000" cy="9194990"/>
          </a:xfrm>
          <a:custGeom>
            <a:avLst/>
            <a:gdLst/>
            <a:ahLst/>
            <a:cxnLst/>
            <a:rect l="l" t="t" r="r" b="b"/>
            <a:pathLst>
              <a:path w="15986602" h="8941179">
                <a:moveTo>
                  <a:pt x="0" y="0"/>
                </a:moveTo>
                <a:lnTo>
                  <a:pt x="15986602" y="0"/>
                </a:lnTo>
                <a:lnTo>
                  <a:pt x="15986602" y="8941180"/>
                </a:lnTo>
                <a:lnTo>
                  <a:pt x="0" y="894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5" name="TextBox 5"/>
          <p:cNvSpPr txBox="1"/>
          <p:nvPr/>
        </p:nvSpPr>
        <p:spPr>
          <a:xfrm>
            <a:off x="5339756" y="2425226"/>
            <a:ext cx="7637966" cy="148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000" spc="294" dirty="0" err="1">
                <a:solidFill>
                  <a:srgbClr val="FFF5F0"/>
                </a:solidFill>
                <a:latin typeface="Bobby Jones Soft Bold"/>
              </a:rPr>
              <a:t>Arsiteltur</a:t>
            </a:r>
            <a:r>
              <a:rPr lang="en-US" sz="6000" spc="294" dirty="0">
                <a:solidFill>
                  <a:srgbClr val="FFF5F0"/>
                </a:solidFill>
                <a:latin typeface="Bobby Jones Soft Bold"/>
              </a:rPr>
              <a:t> </a:t>
            </a:r>
            <a:r>
              <a:rPr lang="en-US" sz="6000" spc="294" dirty="0" err="1">
                <a:solidFill>
                  <a:srgbClr val="FFF5F0"/>
                </a:solidFill>
                <a:latin typeface="Bobby Jones Soft Bold"/>
              </a:rPr>
              <a:t>komputasi</a:t>
            </a:r>
            <a:r>
              <a:rPr lang="en-US" sz="6000" spc="294" dirty="0">
                <a:solidFill>
                  <a:srgbClr val="FFF5F0"/>
                </a:solidFill>
                <a:latin typeface="Bobby Jones Soft Bold"/>
              </a:rPr>
              <a:t> </a:t>
            </a:r>
            <a:r>
              <a:rPr lang="en-US" sz="6000" spc="294" dirty="0" err="1">
                <a:solidFill>
                  <a:srgbClr val="FFF5F0"/>
                </a:solidFill>
                <a:latin typeface="Bobby Jones Soft Bold"/>
              </a:rPr>
              <a:t>paralel</a:t>
            </a:r>
            <a:endParaRPr lang="en-US" sz="6000" spc="294" dirty="0">
              <a:solidFill>
                <a:srgbClr val="FFF5F0"/>
              </a:solidFill>
              <a:latin typeface="Bobby Jones Soft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564780" y="4185022"/>
            <a:ext cx="13108791" cy="1436401"/>
            <a:chOff x="0" y="0"/>
            <a:chExt cx="3650586" cy="3841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50586" cy="384103"/>
            </a:xfrm>
            <a:custGeom>
              <a:avLst/>
              <a:gdLst/>
              <a:ahLst/>
              <a:cxnLst/>
              <a:rect l="l" t="t" r="r" b="b"/>
              <a:pathLst>
                <a:path w="3650586" h="384103">
                  <a:moveTo>
                    <a:pt x="20308" y="0"/>
                  </a:moveTo>
                  <a:lnTo>
                    <a:pt x="3630278" y="0"/>
                  </a:lnTo>
                  <a:cubicBezTo>
                    <a:pt x="3635664" y="0"/>
                    <a:pt x="3640830" y="2140"/>
                    <a:pt x="3644638" y="5948"/>
                  </a:cubicBezTo>
                  <a:cubicBezTo>
                    <a:pt x="3648447" y="9757"/>
                    <a:pt x="3650586" y="14922"/>
                    <a:pt x="3650586" y="20308"/>
                  </a:cubicBezTo>
                  <a:lnTo>
                    <a:pt x="3650586" y="363795"/>
                  </a:lnTo>
                  <a:cubicBezTo>
                    <a:pt x="3650586" y="369181"/>
                    <a:pt x="3648447" y="374346"/>
                    <a:pt x="3644638" y="378155"/>
                  </a:cubicBezTo>
                  <a:cubicBezTo>
                    <a:pt x="3640830" y="381963"/>
                    <a:pt x="3635664" y="384103"/>
                    <a:pt x="3630278" y="384103"/>
                  </a:cubicBezTo>
                  <a:lnTo>
                    <a:pt x="20308" y="384103"/>
                  </a:lnTo>
                  <a:cubicBezTo>
                    <a:pt x="14922" y="384103"/>
                    <a:pt x="9757" y="381963"/>
                    <a:pt x="5948" y="378155"/>
                  </a:cubicBezTo>
                  <a:cubicBezTo>
                    <a:pt x="2140" y="374346"/>
                    <a:pt x="0" y="369181"/>
                    <a:pt x="0" y="363795"/>
                  </a:cubicBezTo>
                  <a:lnTo>
                    <a:pt x="0" y="20308"/>
                  </a:lnTo>
                  <a:cubicBezTo>
                    <a:pt x="0" y="14922"/>
                    <a:pt x="2140" y="9757"/>
                    <a:pt x="5948" y="5948"/>
                  </a:cubicBezTo>
                  <a:cubicBezTo>
                    <a:pt x="9757" y="2140"/>
                    <a:pt x="14922" y="0"/>
                    <a:pt x="2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F6DDCC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97591" y="4184117"/>
            <a:ext cx="5601831" cy="4742940"/>
            <a:chOff x="0" y="-470593"/>
            <a:chExt cx="1607930" cy="1283393"/>
          </a:xfrm>
        </p:grpSpPr>
        <p:sp>
          <p:nvSpPr>
            <p:cNvPr id="10" name="Freeform 10"/>
            <p:cNvSpPr/>
            <p:nvPr/>
          </p:nvSpPr>
          <p:spPr>
            <a:xfrm>
              <a:off x="13047" y="-470593"/>
              <a:ext cx="1594883" cy="384103"/>
            </a:xfrm>
            <a:custGeom>
              <a:avLst/>
              <a:gdLst/>
              <a:ahLst/>
              <a:cxnLst/>
              <a:rect l="l" t="t" r="r" b="b"/>
              <a:pathLst>
                <a:path w="1594883" h="384103">
                  <a:moveTo>
                    <a:pt x="46484" y="0"/>
                  </a:moveTo>
                  <a:lnTo>
                    <a:pt x="1548399" y="0"/>
                  </a:lnTo>
                  <a:cubicBezTo>
                    <a:pt x="1574071" y="0"/>
                    <a:pt x="1594883" y="20812"/>
                    <a:pt x="1594883" y="46484"/>
                  </a:cubicBezTo>
                  <a:lnTo>
                    <a:pt x="1594883" y="337618"/>
                  </a:lnTo>
                  <a:cubicBezTo>
                    <a:pt x="1594883" y="349947"/>
                    <a:pt x="1589986" y="361770"/>
                    <a:pt x="1581268" y="370488"/>
                  </a:cubicBezTo>
                  <a:cubicBezTo>
                    <a:pt x="1572551" y="379205"/>
                    <a:pt x="1560727" y="384103"/>
                    <a:pt x="1548399" y="384103"/>
                  </a:cubicBezTo>
                  <a:lnTo>
                    <a:pt x="46484" y="384103"/>
                  </a:lnTo>
                  <a:cubicBezTo>
                    <a:pt x="34156" y="384103"/>
                    <a:pt x="22332" y="379205"/>
                    <a:pt x="13615" y="370488"/>
                  </a:cubicBezTo>
                  <a:cubicBezTo>
                    <a:pt x="4897" y="361770"/>
                    <a:pt x="0" y="349947"/>
                    <a:pt x="0" y="337618"/>
                  </a:cubicBezTo>
                  <a:lnTo>
                    <a:pt x="0" y="46484"/>
                  </a:lnTo>
                  <a:cubicBezTo>
                    <a:pt x="0" y="20812"/>
                    <a:pt x="20812" y="0"/>
                    <a:pt x="46484" y="0"/>
                  </a:cubicBezTo>
                  <a:close/>
                </a:path>
              </a:pathLst>
            </a:custGeom>
            <a:solidFill>
              <a:srgbClr val="F6DDCC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18663" y="4688222"/>
            <a:ext cx="5329558" cy="369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2"/>
              </a:lnSpc>
            </a:pPr>
            <a:r>
              <a:rPr lang="en-ID" sz="2400" dirty="0">
                <a:effectLst/>
                <a:latin typeface="Genty Sans Bold"/>
                <a:ea typeface="Calibri" panose="020F0502020204030204" pitchFamily="34" charset="0"/>
              </a:rPr>
              <a:t>Shared Memory vs. Distributed Memory</a:t>
            </a:r>
            <a:endParaRPr lang="en-US" sz="2400" dirty="0">
              <a:solidFill>
                <a:srgbClr val="36312E"/>
              </a:solidFill>
              <a:latin typeface="Genty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74048" y="4284905"/>
            <a:ext cx="7299523" cy="147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  <a:spcBef>
                <a:spcPct val="0"/>
              </a:spcBef>
            </a:pP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arsitektur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bersama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(shared memory),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prosesor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berbagi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arsitektur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terdistribusi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(distributed memory),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prosesor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lokalnya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sendiri</a:t>
            </a:r>
            <a:r>
              <a:rPr lang="en-ID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341"/>
              </a:lnSpc>
              <a:spcBef>
                <a:spcPct val="0"/>
              </a:spcBef>
            </a:pPr>
            <a:endParaRPr lang="en-US" dirty="0">
              <a:solidFill>
                <a:srgbClr val="FFF5F0"/>
              </a:solidFill>
              <a:latin typeface="Gare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564780" y="5865596"/>
            <a:ext cx="13108790" cy="1579748"/>
            <a:chOff x="0" y="0"/>
            <a:chExt cx="3650586" cy="3841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50586" cy="384103"/>
            </a:xfrm>
            <a:custGeom>
              <a:avLst/>
              <a:gdLst/>
              <a:ahLst/>
              <a:cxnLst/>
              <a:rect l="l" t="t" r="r" b="b"/>
              <a:pathLst>
                <a:path w="3650586" h="384103">
                  <a:moveTo>
                    <a:pt x="20308" y="0"/>
                  </a:moveTo>
                  <a:lnTo>
                    <a:pt x="3630278" y="0"/>
                  </a:lnTo>
                  <a:cubicBezTo>
                    <a:pt x="3635664" y="0"/>
                    <a:pt x="3640830" y="2140"/>
                    <a:pt x="3644638" y="5948"/>
                  </a:cubicBezTo>
                  <a:cubicBezTo>
                    <a:pt x="3648447" y="9757"/>
                    <a:pt x="3650586" y="14922"/>
                    <a:pt x="3650586" y="20308"/>
                  </a:cubicBezTo>
                  <a:lnTo>
                    <a:pt x="3650586" y="363795"/>
                  </a:lnTo>
                  <a:cubicBezTo>
                    <a:pt x="3650586" y="369181"/>
                    <a:pt x="3648447" y="374346"/>
                    <a:pt x="3644638" y="378155"/>
                  </a:cubicBezTo>
                  <a:cubicBezTo>
                    <a:pt x="3640830" y="381963"/>
                    <a:pt x="3635664" y="384103"/>
                    <a:pt x="3630278" y="384103"/>
                  </a:cubicBezTo>
                  <a:lnTo>
                    <a:pt x="20308" y="384103"/>
                  </a:lnTo>
                  <a:cubicBezTo>
                    <a:pt x="14922" y="384103"/>
                    <a:pt x="9757" y="381963"/>
                    <a:pt x="5948" y="378155"/>
                  </a:cubicBezTo>
                  <a:cubicBezTo>
                    <a:pt x="2140" y="374346"/>
                    <a:pt x="0" y="369181"/>
                    <a:pt x="0" y="363795"/>
                  </a:cubicBezTo>
                  <a:lnTo>
                    <a:pt x="0" y="20308"/>
                  </a:lnTo>
                  <a:cubicBezTo>
                    <a:pt x="0" y="14922"/>
                    <a:pt x="2140" y="9757"/>
                    <a:pt x="5948" y="5948"/>
                  </a:cubicBezTo>
                  <a:cubicBezTo>
                    <a:pt x="9757" y="2140"/>
                    <a:pt x="14922" y="0"/>
                    <a:pt x="2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F6DDCC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43045" y="5820500"/>
            <a:ext cx="5605176" cy="1642873"/>
            <a:chOff x="0" y="0"/>
            <a:chExt cx="1594883" cy="3841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94883" cy="384103"/>
            </a:xfrm>
            <a:custGeom>
              <a:avLst/>
              <a:gdLst/>
              <a:ahLst/>
              <a:cxnLst/>
              <a:rect l="l" t="t" r="r" b="b"/>
              <a:pathLst>
                <a:path w="1594883" h="384103">
                  <a:moveTo>
                    <a:pt x="46484" y="0"/>
                  </a:moveTo>
                  <a:lnTo>
                    <a:pt x="1548399" y="0"/>
                  </a:lnTo>
                  <a:cubicBezTo>
                    <a:pt x="1574071" y="0"/>
                    <a:pt x="1594883" y="20812"/>
                    <a:pt x="1594883" y="46484"/>
                  </a:cubicBezTo>
                  <a:lnTo>
                    <a:pt x="1594883" y="337618"/>
                  </a:lnTo>
                  <a:cubicBezTo>
                    <a:pt x="1594883" y="349947"/>
                    <a:pt x="1589986" y="361770"/>
                    <a:pt x="1581268" y="370488"/>
                  </a:cubicBezTo>
                  <a:cubicBezTo>
                    <a:pt x="1572551" y="379205"/>
                    <a:pt x="1560727" y="384103"/>
                    <a:pt x="1548399" y="384103"/>
                  </a:cubicBezTo>
                  <a:lnTo>
                    <a:pt x="46484" y="384103"/>
                  </a:lnTo>
                  <a:cubicBezTo>
                    <a:pt x="34156" y="384103"/>
                    <a:pt x="22332" y="379205"/>
                    <a:pt x="13615" y="370488"/>
                  </a:cubicBezTo>
                  <a:cubicBezTo>
                    <a:pt x="4897" y="361770"/>
                    <a:pt x="0" y="349947"/>
                    <a:pt x="0" y="337618"/>
                  </a:cubicBezTo>
                  <a:lnTo>
                    <a:pt x="0" y="46484"/>
                  </a:lnTo>
                  <a:cubicBezTo>
                    <a:pt x="0" y="20812"/>
                    <a:pt x="20812" y="0"/>
                    <a:pt x="46484" y="0"/>
                  </a:cubicBezTo>
                  <a:close/>
                </a:path>
              </a:pathLst>
            </a:custGeom>
            <a:solidFill>
              <a:srgbClr val="F6DDC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822016" y="6470579"/>
            <a:ext cx="5284402" cy="369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2"/>
              </a:lnSpc>
            </a:pPr>
            <a:r>
              <a:rPr lang="en-ID" sz="2400" dirty="0">
                <a:effectLst/>
                <a:latin typeface="Genty Sans Bold"/>
                <a:ea typeface="Calibri" panose="020F0502020204030204" pitchFamily="34" charset="0"/>
              </a:rPr>
              <a:t>SIMD (Single Instruction, Multiple Data) </a:t>
            </a:r>
            <a:endParaRPr lang="en-US" sz="2400" dirty="0">
              <a:solidFill>
                <a:srgbClr val="36312E"/>
              </a:solidFill>
              <a:latin typeface="Genty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400068" y="6100532"/>
            <a:ext cx="6526585" cy="1196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1"/>
              </a:lnSpc>
              <a:spcBef>
                <a:spcPct val="0"/>
              </a:spcBef>
            </a:pP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Satu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instruksi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digunakan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untuk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mengendalikan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beberapa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unit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pemrosesan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menjalankan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operasi</a:t>
            </a:r>
            <a:r>
              <a:rPr lang="en-ID" sz="24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 pada data 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</a:rPr>
              <a:t>berbeda</a:t>
            </a:r>
            <a:r>
              <a:rPr lang="en-ID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Garet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564779" y="7748755"/>
            <a:ext cx="13108791" cy="1529060"/>
            <a:chOff x="0" y="0"/>
            <a:chExt cx="3650586" cy="3841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50586" cy="384103"/>
            </a:xfrm>
            <a:custGeom>
              <a:avLst/>
              <a:gdLst/>
              <a:ahLst/>
              <a:cxnLst/>
              <a:rect l="l" t="t" r="r" b="b"/>
              <a:pathLst>
                <a:path w="3650586" h="384103">
                  <a:moveTo>
                    <a:pt x="20308" y="0"/>
                  </a:moveTo>
                  <a:lnTo>
                    <a:pt x="3630278" y="0"/>
                  </a:lnTo>
                  <a:cubicBezTo>
                    <a:pt x="3635664" y="0"/>
                    <a:pt x="3640830" y="2140"/>
                    <a:pt x="3644638" y="5948"/>
                  </a:cubicBezTo>
                  <a:cubicBezTo>
                    <a:pt x="3648447" y="9757"/>
                    <a:pt x="3650586" y="14922"/>
                    <a:pt x="3650586" y="20308"/>
                  </a:cubicBezTo>
                  <a:lnTo>
                    <a:pt x="3650586" y="363795"/>
                  </a:lnTo>
                  <a:cubicBezTo>
                    <a:pt x="3650586" y="369181"/>
                    <a:pt x="3648447" y="374346"/>
                    <a:pt x="3644638" y="378155"/>
                  </a:cubicBezTo>
                  <a:cubicBezTo>
                    <a:pt x="3640830" y="381963"/>
                    <a:pt x="3635664" y="384103"/>
                    <a:pt x="3630278" y="384103"/>
                  </a:cubicBezTo>
                  <a:lnTo>
                    <a:pt x="20308" y="384103"/>
                  </a:lnTo>
                  <a:cubicBezTo>
                    <a:pt x="14922" y="384103"/>
                    <a:pt x="9757" y="381963"/>
                    <a:pt x="5948" y="378155"/>
                  </a:cubicBezTo>
                  <a:cubicBezTo>
                    <a:pt x="2140" y="374346"/>
                    <a:pt x="0" y="369181"/>
                    <a:pt x="0" y="363795"/>
                  </a:cubicBezTo>
                  <a:lnTo>
                    <a:pt x="0" y="20308"/>
                  </a:lnTo>
                  <a:cubicBezTo>
                    <a:pt x="0" y="14922"/>
                    <a:pt x="2140" y="9757"/>
                    <a:pt x="5948" y="5948"/>
                  </a:cubicBezTo>
                  <a:cubicBezTo>
                    <a:pt x="9757" y="2140"/>
                    <a:pt x="14922" y="0"/>
                    <a:pt x="2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F6DDCC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564777" y="7728156"/>
            <a:ext cx="5531007" cy="1547781"/>
            <a:chOff x="0" y="0"/>
            <a:chExt cx="1594883" cy="3841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94883" cy="384103"/>
            </a:xfrm>
            <a:custGeom>
              <a:avLst/>
              <a:gdLst/>
              <a:ahLst/>
              <a:cxnLst/>
              <a:rect l="l" t="t" r="r" b="b"/>
              <a:pathLst>
                <a:path w="1594883" h="384103">
                  <a:moveTo>
                    <a:pt x="46484" y="0"/>
                  </a:moveTo>
                  <a:lnTo>
                    <a:pt x="1548399" y="0"/>
                  </a:lnTo>
                  <a:cubicBezTo>
                    <a:pt x="1574071" y="0"/>
                    <a:pt x="1594883" y="20812"/>
                    <a:pt x="1594883" y="46484"/>
                  </a:cubicBezTo>
                  <a:lnTo>
                    <a:pt x="1594883" y="337618"/>
                  </a:lnTo>
                  <a:cubicBezTo>
                    <a:pt x="1594883" y="349947"/>
                    <a:pt x="1589986" y="361770"/>
                    <a:pt x="1581268" y="370488"/>
                  </a:cubicBezTo>
                  <a:cubicBezTo>
                    <a:pt x="1572551" y="379205"/>
                    <a:pt x="1560727" y="384103"/>
                    <a:pt x="1548399" y="384103"/>
                  </a:cubicBezTo>
                  <a:lnTo>
                    <a:pt x="46484" y="384103"/>
                  </a:lnTo>
                  <a:cubicBezTo>
                    <a:pt x="34156" y="384103"/>
                    <a:pt x="22332" y="379205"/>
                    <a:pt x="13615" y="370488"/>
                  </a:cubicBezTo>
                  <a:cubicBezTo>
                    <a:pt x="4897" y="361770"/>
                    <a:pt x="0" y="349947"/>
                    <a:pt x="0" y="337618"/>
                  </a:cubicBezTo>
                  <a:lnTo>
                    <a:pt x="0" y="46484"/>
                  </a:lnTo>
                  <a:cubicBezTo>
                    <a:pt x="0" y="20812"/>
                    <a:pt x="20812" y="0"/>
                    <a:pt x="46484" y="0"/>
                  </a:cubicBezTo>
                  <a:close/>
                </a:path>
              </a:pathLst>
            </a:custGeom>
            <a:solidFill>
              <a:srgbClr val="F6DDC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643082" y="8328394"/>
            <a:ext cx="5417234" cy="369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2"/>
              </a:lnSpc>
            </a:pPr>
            <a:r>
              <a:rPr lang="en-ID" sz="2400" dirty="0">
                <a:effectLst/>
                <a:latin typeface="Genty Sans Bold"/>
                <a:ea typeface="Calibri" panose="020F0502020204030204" pitchFamily="34" charset="0"/>
              </a:rPr>
              <a:t>MIMD (Multiple Instruction, Multiple Data)</a:t>
            </a:r>
            <a:endParaRPr lang="en-US" sz="2400" dirty="0">
              <a:solidFill>
                <a:srgbClr val="36312E"/>
              </a:solidFill>
              <a:latin typeface="Genty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451824" y="8088351"/>
            <a:ext cx="5905997" cy="119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1"/>
              </a:lnSpc>
              <a:spcBef>
                <a:spcPct val="0"/>
              </a:spcBef>
            </a:pP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prosesor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instruksi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pada data yang </a:t>
            </a:r>
            <a:r>
              <a:rPr lang="en-ID" sz="2400" kern="100" dirty="0" err="1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2400" kern="100" dirty="0">
                <a:solidFill>
                  <a:schemeClr val="bg1"/>
                </a:solidFill>
                <a:effectLst/>
                <a:latin typeface="Gar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341"/>
              </a:lnSpc>
              <a:spcBef>
                <a:spcPct val="0"/>
              </a:spcBef>
            </a:pPr>
            <a:endParaRPr lang="en-US" sz="2400" dirty="0">
              <a:solidFill>
                <a:srgbClr val="FFF5F0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5268064" y="1162050"/>
            <a:ext cx="7751873" cy="74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endParaRPr lang="en-US" sz="6000" spc="294" dirty="0">
              <a:solidFill>
                <a:srgbClr val="74490C"/>
              </a:solidFill>
              <a:latin typeface="Bobby Jones Soft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418793" y="2181512"/>
            <a:ext cx="3247199" cy="1104419"/>
            <a:chOff x="0" y="0"/>
            <a:chExt cx="971732" cy="330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1732" cy="330500"/>
            </a:xfrm>
            <a:custGeom>
              <a:avLst/>
              <a:gdLst/>
              <a:ahLst/>
              <a:cxnLst/>
              <a:rect l="l" t="t" r="r" b="b"/>
              <a:pathLst>
                <a:path w="971732" h="330500">
                  <a:moveTo>
                    <a:pt x="35763" y="0"/>
                  </a:moveTo>
                  <a:lnTo>
                    <a:pt x="935969" y="0"/>
                  </a:lnTo>
                  <a:cubicBezTo>
                    <a:pt x="945454" y="0"/>
                    <a:pt x="954551" y="3768"/>
                    <a:pt x="961258" y="10475"/>
                  </a:cubicBezTo>
                  <a:cubicBezTo>
                    <a:pt x="967964" y="17181"/>
                    <a:pt x="971732" y="26278"/>
                    <a:pt x="971732" y="35763"/>
                  </a:cubicBezTo>
                  <a:lnTo>
                    <a:pt x="971732" y="294737"/>
                  </a:lnTo>
                  <a:cubicBezTo>
                    <a:pt x="971732" y="304222"/>
                    <a:pt x="967964" y="313318"/>
                    <a:pt x="961258" y="320025"/>
                  </a:cubicBezTo>
                  <a:cubicBezTo>
                    <a:pt x="954551" y="326732"/>
                    <a:pt x="945454" y="330500"/>
                    <a:pt x="935969" y="330500"/>
                  </a:cubicBezTo>
                  <a:lnTo>
                    <a:pt x="35763" y="330500"/>
                  </a:lnTo>
                  <a:cubicBezTo>
                    <a:pt x="26278" y="330500"/>
                    <a:pt x="17181" y="326732"/>
                    <a:pt x="10475" y="320025"/>
                  </a:cubicBezTo>
                  <a:cubicBezTo>
                    <a:pt x="3768" y="313318"/>
                    <a:pt x="0" y="304222"/>
                    <a:pt x="0" y="294737"/>
                  </a:cubicBezTo>
                  <a:lnTo>
                    <a:pt x="0" y="35763"/>
                  </a:lnTo>
                  <a:cubicBezTo>
                    <a:pt x="0" y="26278"/>
                    <a:pt x="3768" y="17181"/>
                    <a:pt x="10475" y="10475"/>
                  </a:cubicBezTo>
                  <a:cubicBezTo>
                    <a:pt x="17181" y="3768"/>
                    <a:pt x="26278" y="0"/>
                    <a:pt x="35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74490C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61212" y="2533695"/>
            <a:ext cx="2762360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3400" spc="166" dirty="0" err="1">
                <a:solidFill>
                  <a:srgbClr val="74490C"/>
                </a:solidFill>
                <a:latin typeface="Bobby Jones Soft Bold"/>
              </a:rPr>
              <a:t>Keuntungan</a:t>
            </a:r>
            <a:r>
              <a:rPr lang="en-US" sz="3400" spc="166" dirty="0">
                <a:solidFill>
                  <a:srgbClr val="74490C"/>
                </a:solidFill>
                <a:latin typeface="Bobby Jones Soft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2098" y="3955762"/>
            <a:ext cx="5668902" cy="3471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ID" sz="2800" dirty="0" err="1">
                <a:effectLst/>
                <a:latin typeface="Genty Sans Bold"/>
                <a:ea typeface="Calibri" panose="020F0502020204030204" pitchFamily="34" charset="0"/>
              </a:rPr>
              <a:t>Peningkatan</a:t>
            </a:r>
            <a:r>
              <a:rPr lang="en-ID" sz="2800" dirty="0">
                <a:effectLst/>
                <a:latin typeface="Genty Sans Bold"/>
                <a:ea typeface="Calibri" panose="020F0502020204030204" pitchFamily="34" charset="0"/>
              </a:rPr>
              <a:t> Kinerja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ID" sz="2800" dirty="0">
              <a:effectLst/>
              <a:latin typeface="Genty Sans Bold"/>
              <a:ea typeface="Calibri" panose="020F0502020204030204" pitchFamily="34" charset="0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ID" sz="2800" dirty="0" err="1">
                <a:effectLst/>
                <a:latin typeface="Genty Sans Bold"/>
                <a:ea typeface="Calibri" panose="020F0502020204030204" pitchFamily="34" charset="0"/>
              </a:rPr>
              <a:t>Penanganan</a:t>
            </a:r>
            <a:r>
              <a:rPr lang="en-ID" sz="2800" dirty="0">
                <a:effectLst/>
                <a:latin typeface="Genty Sans Bold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Genty Sans Bold"/>
                <a:ea typeface="Calibri" panose="020F0502020204030204" pitchFamily="34" charset="0"/>
              </a:rPr>
              <a:t>Tugas</a:t>
            </a:r>
            <a:r>
              <a:rPr lang="en-ID" sz="2800" dirty="0">
                <a:effectLst/>
                <a:latin typeface="Genty Sans Bold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Genty Sans Bold"/>
                <a:ea typeface="Calibri" panose="020F0502020204030204" pitchFamily="34" charset="0"/>
              </a:rPr>
              <a:t>Kompleks</a:t>
            </a:r>
            <a:endParaRPr lang="en-ID" sz="2800" dirty="0">
              <a:effectLst/>
              <a:latin typeface="Genty Sans Bold"/>
              <a:ea typeface="Calibri" panose="020F0502020204030204" pitchFamily="34" charset="0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ID" sz="2800" dirty="0">
              <a:latin typeface="Genty Sans Bold"/>
              <a:ea typeface="Calibri" panose="020F0502020204030204" pitchFamily="34" charset="0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ID" sz="2800" dirty="0" err="1">
                <a:effectLst/>
                <a:latin typeface="Genty Sans Bold"/>
                <a:ea typeface="Calibri" panose="020F0502020204030204" pitchFamily="34" charset="0"/>
              </a:rPr>
              <a:t>Skalabilitas</a:t>
            </a:r>
            <a:r>
              <a:rPr lang="en-ID" sz="2800" dirty="0">
                <a:effectLst/>
                <a:latin typeface="Genty Sans Bold"/>
                <a:ea typeface="Calibri" panose="020F0502020204030204" pitchFamily="34" charset="0"/>
              </a:rPr>
              <a:t> dan </a:t>
            </a:r>
            <a:r>
              <a:rPr lang="en-ID" sz="2800" dirty="0" err="1">
                <a:effectLst/>
                <a:latin typeface="Genty Sans Bold"/>
                <a:ea typeface="Calibri" panose="020F0502020204030204" pitchFamily="34" charset="0"/>
              </a:rPr>
              <a:t>Pembagian</a:t>
            </a:r>
            <a:r>
              <a:rPr lang="en-ID" sz="2800" dirty="0">
                <a:effectLst/>
                <a:latin typeface="Genty Sans Bold"/>
                <a:ea typeface="Calibri" panose="020F0502020204030204" pitchFamily="34" charset="0"/>
              </a:rPr>
              <a:t> Beban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ID" sz="2800" dirty="0">
              <a:effectLst/>
              <a:latin typeface="Genty Sans Bold"/>
              <a:ea typeface="Calibri" panose="020F0502020204030204" pitchFamily="34" charset="0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ID" sz="2800" dirty="0" err="1">
                <a:effectLst/>
                <a:latin typeface="Genty Sans Bold"/>
                <a:ea typeface="Calibri" panose="020F0502020204030204" pitchFamily="34" charset="0"/>
              </a:rPr>
              <a:t>Redundansi</a:t>
            </a:r>
            <a:r>
              <a:rPr lang="en-ID" sz="2800" dirty="0">
                <a:effectLst/>
                <a:latin typeface="Genty Sans Bold"/>
                <a:ea typeface="Calibri" panose="020F0502020204030204" pitchFamily="34" charset="0"/>
              </a:rPr>
              <a:t> dan </a:t>
            </a:r>
            <a:r>
              <a:rPr lang="en-ID" sz="2800" dirty="0" err="1">
                <a:effectLst/>
                <a:latin typeface="Genty Sans Bold"/>
                <a:ea typeface="Calibri" panose="020F0502020204030204" pitchFamily="34" charset="0"/>
              </a:rPr>
              <a:t>Ketersediaan</a:t>
            </a:r>
            <a:r>
              <a:rPr lang="en-ID" sz="2800" dirty="0">
                <a:effectLst/>
                <a:latin typeface="Genty Sans Bold"/>
                <a:ea typeface="Calibri" panose="020F0502020204030204" pitchFamily="34" charset="0"/>
              </a:rPr>
              <a:t> Tinggi</a:t>
            </a:r>
            <a:endParaRPr lang="en-US" sz="2800" dirty="0">
              <a:solidFill>
                <a:srgbClr val="000000"/>
              </a:solidFill>
              <a:latin typeface="Genty Sans Bold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Garet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9167812" y="3297871"/>
            <a:ext cx="0" cy="3691259"/>
          </a:xfrm>
          <a:prstGeom prst="line">
            <a:avLst/>
          </a:prstGeom>
          <a:ln w="47625" cap="flat">
            <a:solidFill>
              <a:srgbClr val="74490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10" name="Group 10"/>
          <p:cNvGrpSpPr/>
          <p:nvPr/>
        </p:nvGrpSpPr>
        <p:grpSpPr>
          <a:xfrm>
            <a:off x="11490635" y="2181512"/>
            <a:ext cx="3247199" cy="1104419"/>
            <a:chOff x="0" y="0"/>
            <a:chExt cx="971732" cy="330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1732" cy="330500"/>
            </a:xfrm>
            <a:custGeom>
              <a:avLst/>
              <a:gdLst/>
              <a:ahLst/>
              <a:cxnLst/>
              <a:rect l="l" t="t" r="r" b="b"/>
              <a:pathLst>
                <a:path w="971732" h="330500">
                  <a:moveTo>
                    <a:pt x="35763" y="0"/>
                  </a:moveTo>
                  <a:lnTo>
                    <a:pt x="935969" y="0"/>
                  </a:lnTo>
                  <a:cubicBezTo>
                    <a:pt x="945454" y="0"/>
                    <a:pt x="954551" y="3768"/>
                    <a:pt x="961258" y="10475"/>
                  </a:cubicBezTo>
                  <a:cubicBezTo>
                    <a:pt x="967964" y="17181"/>
                    <a:pt x="971732" y="26278"/>
                    <a:pt x="971732" y="35763"/>
                  </a:cubicBezTo>
                  <a:lnTo>
                    <a:pt x="971732" y="294737"/>
                  </a:lnTo>
                  <a:cubicBezTo>
                    <a:pt x="971732" y="304222"/>
                    <a:pt x="967964" y="313318"/>
                    <a:pt x="961258" y="320025"/>
                  </a:cubicBezTo>
                  <a:cubicBezTo>
                    <a:pt x="954551" y="326732"/>
                    <a:pt x="945454" y="330500"/>
                    <a:pt x="935969" y="330500"/>
                  </a:cubicBezTo>
                  <a:lnTo>
                    <a:pt x="35763" y="330500"/>
                  </a:lnTo>
                  <a:cubicBezTo>
                    <a:pt x="26278" y="330500"/>
                    <a:pt x="17181" y="326732"/>
                    <a:pt x="10475" y="320025"/>
                  </a:cubicBezTo>
                  <a:cubicBezTo>
                    <a:pt x="3768" y="313318"/>
                    <a:pt x="0" y="304222"/>
                    <a:pt x="0" y="294737"/>
                  </a:cubicBezTo>
                  <a:lnTo>
                    <a:pt x="0" y="35763"/>
                  </a:lnTo>
                  <a:cubicBezTo>
                    <a:pt x="0" y="26278"/>
                    <a:pt x="3768" y="17181"/>
                    <a:pt x="10475" y="10475"/>
                  </a:cubicBezTo>
                  <a:cubicBezTo>
                    <a:pt x="17181" y="3768"/>
                    <a:pt x="26278" y="0"/>
                    <a:pt x="35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74490C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33054" y="2328511"/>
            <a:ext cx="2762360" cy="83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3400" spc="166" dirty="0" err="1">
                <a:solidFill>
                  <a:srgbClr val="74490C"/>
                </a:solidFill>
                <a:latin typeface="Bobby Jones Soft Bold"/>
              </a:rPr>
              <a:t>Tantangan</a:t>
            </a:r>
            <a:r>
              <a:rPr lang="en-US" sz="3400" spc="166" dirty="0">
                <a:solidFill>
                  <a:srgbClr val="74490C"/>
                </a:solidFill>
                <a:latin typeface="Bobby Jones Soft Bold"/>
              </a:rPr>
              <a:t> dan </a:t>
            </a:r>
            <a:r>
              <a:rPr lang="en-US" sz="3400" spc="166" dirty="0" err="1">
                <a:solidFill>
                  <a:srgbClr val="74490C"/>
                </a:solidFill>
                <a:latin typeface="Bobby Jones Soft Bold"/>
              </a:rPr>
              <a:t>solusi</a:t>
            </a:r>
            <a:endParaRPr lang="en-US" sz="3400" spc="166" dirty="0">
              <a:solidFill>
                <a:srgbClr val="74490C"/>
              </a:solidFill>
              <a:latin typeface="Bobby Jones Sof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455546" y="3943397"/>
            <a:ext cx="5597083" cy="303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ID" sz="2800" dirty="0">
                <a:effectLst/>
                <a:latin typeface="Genty Sans Bold"/>
                <a:ea typeface="Calibri" panose="020F0502020204030204" pitchFamily="34" charset="0"/>
              </a:rPr>
              <a:t>Synchronization Issues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ID" sz="2800" dirty="0">
              <a:solidFill>
                <a:srgbClr val="000000"/>
              </a:solidFill>
              <a:latin typeface="Genty Sans Bold"/>
              <a:ea typeface="Calibri" panose="020F0502020204030204" pitchFamily="34" charset="0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ID" sz="2800" dirty="0">
                <a:effectLst/>
                <a:latin typeface="Genty Sans Bold"/>
                <a:ea typeface="Calibri" panose="020F0502020204030204" pitchFamily="34" charset="0"/>
              </a:rPr>
              <a:t>Load Balancing</a:t>
            </a:r>
            <a:endParaRPr lang="en-ID" sz="2800" dirty="0">
              <a:solidFill>
                <a:srgbClr val="000000"/>
              </a:solidFill>
              <a:effectLst/>
              <a:latin typeface="Genty Sans Bold"/>
              <a:ea typeface="Calibri" panose="020F0502020204030204" pitchFamily="34" charset="0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ID" sz="2800" dirty="0">
              <a:solidFill>
                <a:srgbClr val="000000"/>
              </a:solidFill>
              <a:latin typeface="Genty Sans Bold"/>
              <a:ea typeface="Calibri" panose="020F0502020204030204" pitchFamily="34" charset="0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ID" sz="2800" dirty="0">
                <a:effectLst/>
                <a:latin typeface="Genty Sans Bold"/>
                <a:ea typeface="Calibri" panose="020F0502020204030204" pitchFamily="34" charset="0"/>
              </a:rPr>
              <a:t>Deadlocks dan Race Conditions</a:t>
            </a:r>
            <a:endParaRPr lang="en-ID" sz="2800" dirty="0">
              <a:solidFill>
                <a:srgbClr val="000000"/>
              </a:solidFill>
              <a:effectLst/>
              <a:latin typeface="Genty Sans Bold"/>
              <a:ea typeface="Calibri" panose="020F0502020204030204" pitchFamily="34" charset="0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ID" sz="2800" dirty="0">
              <a:solidFill>
                <a:srgbClr val="000000"/>
              </a:solidFill>
              <a:latin typeface="Genty Sans Bold"/>
              <a:ea typeface="Calibri" panose="020F0502020204030204" pitchFamily="34" charset="0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ID" sz="2800" dirty="0">
                <a:effectLst/>
                <a:latin typeface="Genty Sans Bold"/>
                <a:ea typeface="Calibri" panose="020F0502020204030204" pitchFamily="34" charset="0"/>
              </a:rPr>
              <a:t>Scalability Challenges</a:t>
            </a:r>
            <a:endParaRPr lang="en-US" sz="2800" dirty="0">
              <a:solidFill>
                <a:srgbClr val="000000"/>
              </a:solidFill>
              <a:latin typeface="Genty Sans Bold"/>
            </a:endParaRPr>
          </a:p>
        </p:txBody>
      </p:sp>
      <p:sp>
        <p:nvSpPr>
          <p:cNvPr id="15" name="Freeform 15"/>
          <p:cNvSpPr/>
          <p:nvPr/>
        </p:nvSpPr>
        <p:spPr>
          <a:xfrm rot="-10800000">
            <a:off x="-999310" y="7646597"/>
            <a:ext cx="20875641" cy="2884634"/>
          </a:xfrm>
          <a:custGeom>
            <a:avLst/>
            <a:gdLst/>
            <a:ahLst/>
            <a:cxnLst/>
            <a:rect l="l" t="t" r="r" b="b"/>
            <a:pathLst>
              <a:path w="20875641" h="2884634">
                <a:moveTo>
                  <a:pt x="0" y="0"/>
                </a:moveTo>
                <a:lnTo>
                  <a:pt x="20875642" y="0"/>
                </a:lnTo>
                <a:lnTo>
                  <a:pt x="20875642" y="2884634"/>
                </a:lnTo>
                <a:lnTo>
                  <a:pt x="0" y="288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8768D2CD-D03B-795F-5CC3-A8F8F0D7A745}"/>
              </a:ext>
            </a:extLst>
          </p:cNvPr>
          <p:cNvSpPr txBox="1"/>
          <p:nvPr/>
        </p:nvSpPr>
        <p:spPr>
          <a:xfrm>
            <a:off x="4971098" y="648943"/>
            <a:ext cx="8143136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4000" spc="294" dirty="0" err="1">
                <a:solidFill>
                  <a:srgbClr val="74490C"/>
                </a:solidFill>
                <a:latin typeface="Bobby Jones Soft Bold"/>
              </a:rPr>
              <a:t>Keuntungan</a:t>
            </a:r>
            <a:r>
              <a:rPr lang="en-US" sz="4000" spc="294" dirty="0">
                <a:solidFill>
                  <a:srgbClr val="74490C"/>
                </a:solidFill>
                <a:latin typeface="Bobby Jones Soft Bold"/>
              </a:rPr>
              <a:t> </a:t>
            </a:r>
            <a:r>
              <a:rPr lang="en-US" sz="4000" spc="294" dirty="0" err="1">
                <a:solidFill>
                  <a:srgbClr val="74490C"/>
                </a:solidFill>
                <a:latin typeface="Bobby Jones Soft Bold"/>
              </a:rPr>
              <a:t>tantangan</a:t>
            </a:r>
            <a:r>
              <a:rPr lang="en-US" sz="4000" spc="294" dirty="0">
                <a:solidFill>
                  <a:srgbClr val="74490C"/>
                </a:solidFill>
                <a:latin typeface="Bobby Jones Soft Bold"/>
              </a:rPr>
              <a:t> dan </a:t>
            </a:r>
            <a:r>
              <a:rPr lang="en-US" sz="4000" spc="294" dirty="0" err="1">
                <a:solidFill>
                  <a:srgbClr val="74490C"/>
                </a:solidFill>
                <a:latin typeface="Bobby Jones Soft Bold"/>
              </a:rPr>
              <a:t>solusi</a:t>
            </a:r>
            <a:endParaRPr lang="en-US" sz="4000" spc="294" dirty="0">
              <a:solidFill>
                <a:srgbClr val="74490C"/>
              </a:solidFill>
              <a:latin typeface="Bobby Jones Sof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480</Words>
  <Application>Microsoft Office PowerPoint</Application>
  <PresentationFormat>Custom</PresentationFormat>
  <Paragraphs>86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Bobby Jones Soft Bold</vt:lpstr>
      <vt:lpstr>Times New Roman</vt:lpstr>
      <vt:lpstr>Genty Sans Bold</vt:lpstr>
      <vt:lpstr>Symbol</vt:lpstr>
      <vt:lpstr>Garet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Hijau Krem Kuning Ceria  Tugas Presentasi</dc:title>
  <dc:creator>LENOVO</dc:creator>
  <cp:lastModifiedBy>Lenovo</cp:lastModifiedBy>
  <cp:revision>6</cp:revision>
  <dcterms:created xsi:type="dcterms:W3CDTF">2006-08-16T00:00:00Z</dcterms:created>
  <dcterms:modified xsi:type="dcterms:W3CDTF">2023-08-28T11:20:07Z</dcterms:modified>
  <dc:identifier>DAFsuE3ur1c</dc:identifier>
</cp:coreProperties>
</file>